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8"/>
  </p:notesMasterIdLst>
  <p:sldIdLst>
    <p:sldId id="346" r:id="rId2"/>
    <p:sldId id="303" r:id="rId3"/>
    <p:sldId id="339" r:id="rId4"/>
    <p:sldId id="354" r:id="rId5"/>
    <p:sldId id="345" r:id="rId6"/>
    <p:sldId id="327" r:id="rId7"/>
    <p:sldId id="350" r:id="rId8"/>
    <p:sldId id="351" r:id="rId9"/>
    <p:sldId id="360" r:id="rId10"/>
    <p:sldId id="361" r:id="rId11"/>
    <p:sldId id="398" r:id="rId12"/>
    <p:sldId id="395" r:id="rId13"/>
    <p:sldId id="399" r:id="rId14"/>
    <p:sldId id="396" r:id="rId15"/>
    <p:sldId id="347" r:id="rId16"/>
    <p:sldId id="364" r:id="rId17"/>
    <p:sldId id="368" r:id="rId18"/>
    <p:sldId id="369" r:id="rId19"/>
    <p:sldId id="370" r:id="rId20"/>
    <p:sldId id="397" r:id="rId21"/>
    <p:sldId id="379" r:id="rId22"/>
    <p:sldId id="365" r:id="rId23"/>
    <p:sldId id="359" r:id="rId24"/>
    <p:sldId id="371" r:id="rId25"/>
    <p:sldId id="372" r:id="rId26"/>
    <p:sldId id="374" r:id="rId27"/>
    <p:sldId id="377" r:id="rId28"/>
    <p:sldId id="373" r:id="rId29"/>
    <p:sldId id="348" r:id="rId30"/>
    <p:sldId id="342" r:id="rId31"/>
    <p:sldId id="381" r:id="rId32"/>
    <p:sldId id="380" r:id="rId33"/>
    <p:sldId id="382" r:id="rId34"/>
    <p:sldId id="383" r:id="rId35"/>
    <p:sldId id="384" r:id="rId36"/>
    <p:sldId id="385" r:id="rId37"/>
    <p:sldId id="387" r:id="rId38"/>
    <p:sldId id="388" r:id="rId39"/>
    <p:sldId id="389" r:id="rId40"/>
    <p:sldId id="390" r:id="rId41"/>
    <p:sldId id="391" r:id="rId42"/>
    <p:sldId id="393" r:id="rId43"/>
    <p:sldId id="392" r:id="rId44"/>
    <p:sldId id="394" r:id="rId45"/>
    <p:sldId id="274" r:id="rId46"/>
    <p:sldId id="268" r:id="rId47"/>
  </p:sldIdLst>
  <p:sldSz cx="9144000" cy="5143500" type="screen16x9"/>
  <p:notesSz cx="6858000" cy="9144000"/>
  <p:embeddedFontLst>
    <p:embeddedFont>
      <p:font typeface="Lora" pitchFamily="2" charset="0"/>
      <p:regular r:id="rId49"/>
      <p:bold r:id="rId50"/>
      <p:italic r:id="rId51"/>
      <p:boldItalic r:id="rId52"/>
    </p:embeddedFont>
    <p:embeddedFont>
      <p:font typeface="Quattrocento Sans" panose="020B0502050000020003" pitchFamily="3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90937"/>
    <a:srgbClr val="EBD786"/>
    <a:srgbClr val="1C1A44"/>
    <a:srgbClr val="090C3C"/>
    <a:srgbClr val="1D1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5B2040-0373-4AB5-8C16-54180E59C3D7}">
  <a:tblStyle styleId="{DA5B2040-0373-4AB5-8C16-54180E59C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83C8C0-4F54-423C-8FE9-BE38F65F23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1" autoAdjust="0"/>
    <p:restoredTop sz="95792" autoAdjust="0"/>
  </p:normalViewPr>
  <p:slideViewPr>
    <p:cSldViewPr snapToGrid="0">
      <p:cViewPr varScale="1">
        <p:scale>
          <a:sx n="107" d="100"/>
          <a:sy n="107" d="100"/>
        </p:scale>
        <p:origin x="77" y="33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12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745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545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0689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4766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822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823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878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244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655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2362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Gestalt Principles originated in Germany in the 1920’s</a:t>
            </a:r>
            <a:r>
              <a:rPr lang="en-GB" b="0" i="0" dirty="0">
                <a:solidFill>
                  <a:srgbClr val="2B2517"/>
                </a:solidFill>
                <a:effectLst/>
                <a:latin typeface="proxima-nova"/>
              </a:rPr>
              <a:t>. It states our brains perceive designs as a whole rather than individual elements. To do so it take shortcuts to simplify complexity by identifying patterns and filling in the blanks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733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51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388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4345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01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214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953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271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138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109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128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>
                <a:solidFill>
                  <a:srgbClr val="464646"/>
                </a:solidFill>
                <a:effectLst/>
                <a:latin typeface="Verdana" panose="020B0604030504040204" pitchFamily="34" charset="0"/>
              </a:rPr>
              <a:t>The following chart was created for the </a:t>
            </a:r>
            <a:r>
              <a:rPr lang="en-GB" b="0" i="1" dirty="0">
                <a:solidFill>
                  <a:srgbClr val="464646"/>
                </a:solidFill>
                <a:effectLst/>
                <a:latin typeface="Verdana" panose="020B0604030504040204" pitchFamily="34" charset="0"/>
              </a:rPr>
              <a:t>Guardian</a:t>
            </a:r>
            <a:r>
              <a:rPr lang="en-GB" b="0" i="0" dirty="0">
                <a:solidFill>
                  <a:srgbClr val="464646"/>
                </a:solidFill>
                <a:effectLst/>
                <a:latin typeface="Verdana" panose="020B0604030504040204" pitchFamily="34" charset="0"/>
              </a:rPr>
              <a:t> to help readers understand the size of the British budget deficit (the black rectangle) by comparing it to other large sums of money that are familiar.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79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34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6035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505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2497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1567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37339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067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54975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5635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32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372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4546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84471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08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830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136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70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089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86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59E1037-612E-25A9-5F2C-3CA3382A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44451"/>
            <a:ext cx="9036050" cy="668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566D183-EA70-BA5E-0C86-48E5CEF32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82" y="4572000"/>
            <a:ext cx="1694567" cy="6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896549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bbble.com/shots/5958391-KPI-Dashboard-Wirefram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ehance.net/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dribbble.com/shot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midjourney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idjourney.com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dribbble.com/shots/16007029-Finance-Dashboard-Design/attachments/7846862?mode=media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hyperlink" Target="https://thenounproject.com/icon/alignment-2233295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12" Type="http://schemas.openxmlformats.org/officeDocument/2006/relationships/hyperlink" Target="https://thenounproject.com/icon/spacing-3094733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hyperlink" Target="https://thenounproject.com/icon/grid-1581510/" TargetMode="External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ppletoncreative.com/blog/understanding-visual-hierarchy-helps-your-customers-understand-you/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log.optimalworkshop.com/wp-content/uploads/2021/03/Understanding-the-Gestalt-Principles-of-perception-for-UX-1.png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hyperlink" Target="https://www.toptal.com/designers/ui/gestalt-principles-of-design" TargetMode="External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hyperlink" Target="https://zebrabi.com/power-bi-dashboard-design/" TargetMode="External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ableau.com/blog/how-design-thinking-will-affect-todays-analysts-93507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youtube.com/watch?v=Q0AsKfSQJaY&amp;ab_channel=BigDataLD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ableau.com/blog/how-design-thinking-will-affect-todays-analysts-93507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c.tableau.com/app/profile/amy.alberts/viz/EyeTrackingWhitepaperMetricsFD/DashboardComparisonsFD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public.tableau.com/app/profile/amy.alberts/viz/EyeTrackingWhitepaperMetricsTTFF/DashboardComparisonsTTF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hyperlink" Target="https://www.youtube.com/watch?v=Q0AsKfSQJaY&amp;ab_channel=BigDataLDN" TargetMode="External"/><Relationship Id="rId4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tillion.com/wp-content/uploads/2014/11/qlikview-poor-use-of-dashboard-software.png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gov.co.uk/topics/politics/articles-reports/2017/03/06/does-pineapple-belong-pizza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hyperlink" Target="http://www.perceptualedge.com/example19.php" TargetMode="External"/><Relationship Id="rId4" Type="http://schemas.openxmlformats.org/officeDocument/2006/relationships/image" Target="../media/image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hyperlink" Target="https://app.powerbi.com/view?r=eyJrIjoiMDA4YWIwZWEtMDE3ZS00YmFhLWE5YWMtODFlZWEzNTU1ODNiIiwidCI6IjZjMGE1YjljLTA4OWEtNDk0ZS1iMDVlLTcxNjEwOTgyOTA0NyIsImMiOjF9" TargetMode="External"/><Relationship Id="rId4" Type="http://schemas.openxmlformats.org/officeDocument/2006/relationships/image" Target="../media/image5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gif"/><Relationship Id="rId5" Type="http://schemas.openxmlformats.org/officeDocument/2006/relationships/hyperlink" Target="https://www.youtube.com/watch?v=iydGBUDhOjY&amp;ab_channel=WestMidlandsPowerBIUserGroup" TargetMode="External"/><Relationship Id="rId4" Type="http://schemas.openxmlformats.org/officeDocument/2006/relationships/image" Target="../media/image5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gif"/><Relationship Id="rId5" Type="http://schemas.openxmlformats.org/officeDocument/2006/relationships/hyperlink" Target="https://www.youtube.com/watch?v=zoZjbzorEgU&amp;list=PLnesTVU3VgQIBjuqL4YpagC6z5u9asWx8&amp;ab_channel=Fl%C3%A1vioMeneses" TargetMode="External"/><Relationship Id="rId4" Type="http://schemas.openxmlformats.org/officeDocument/2006/relationships/image" Target="../media/image5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olors.co/palettes/trending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5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hyperlink" Target="https://coolors.co/image-picker" TargetMode="External"/><Relationship Id="rId4" Type="http://schemas.openxmlformats.org/officeDocument/2006/relationships/image" Target="../media/image5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hyperlink" Target="https://coolors.co/image-picker" TargetMode="External"/><Relationship Id="rId4" Type="http://schemas.openxmlformats.org/officeDocument/2006/relationships/image" Target="../media/image5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hyperlink" Target="https://thenounproject.com/icon/brush-1305225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hyperlink" Target="https://thenounproject.com/icon/foundation-4133651/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www.flaticon.com/free-icon/blueprint_5353194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v.uk/guidance/accessibility-requirements-for-public-sector-websites-and-apps" TargetMode="External"/><Relationship Id="rId4" Type="http://schemas.openxmlformats.org/officeDocument/2006/relationships/image" Target="../media/image5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hyperlink" Target="https://www.w3.org/TR/WCAG21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hpkb.com/kb/article/accessibility-for-knowledge-management-section-508-and-wcag-221.html" TargetMode="External"/><Relationship Id="rId5" Type="http://schemas.openxmlformats.org/officeDocument/2006/relationships/hyperlink" Target="https://www.gov.uk/guidance/accessibility-requirements-for-public-sector-websites-and-apps" TargetMode="External"/><Relationship Id="rId4" Type="http://schemas.openxmlformats.org/officeDocument/2006/relationships/image" Target="../media/image5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nalysisfunction.civilservice.gov.uk/policy-store/data-visualisation-colours-in-charts/" TargetMode="External"/><Relationship Id="rId5" Type="http://schemas.openxmlformats.org/officeDocument/2006/relationships/hyperlink" Target="https://analysisfunction.civilservice.gov.uk/policy-store/data-visualisation-charts/" TargetMode="External"/><Relationship Id="rId4" Type="http://schemas.openxmlformats.org/officeDocument/2006/relationships/image" Target="../media/image5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hyperlink" Target="https://app.powerbi.com/view?r=eyJrIjoiOTNjNTRhZDQtOTFhNy00MTNmLWIxODgtNTZiNWQ5YWViYTc4IiwidCI6IjUwZjYwNzFmLWJiZmUtNDAxYS04ODAzLTY3Mzc0OGU2MjllMiIsImMiOjh9" TargetMode="External"/><Relationship Id="rId4" Type="http://schemas.openxmlformats.org/officeDocument/2006/relationships/image" Target="../media/image5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8.png"/><Relationship Id="rId4" Type="http://schemas.openxmlformats.org/officeDocument/2006/relationships/image" Target="../media/image5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?utm_source=template" TargetMode="Externa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slidescarnival.com/" TargetMode="Externa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bievolution.co.uk/requirements-gatherin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ondonist.com/2016/05/the-history-of-the-tube-ma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www.independent.co.uk/news/uk/home-news/tube-map-pioneer-harry-beck-to-get-blue-plaque-8547975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osts/david-smallbone-7396831_infratech-analytics-dashboards-activity-6996457350861594624-za0Q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Horizontal Line">
            <a:extLst>
              <a:ext uri="{FF2B5EF4-FFF2-40B4-BE49-F238E27FC236}">
                <a16:creationId xmlns:a16="http://schemas.microsoft.com/office/drawing/2014/main" id="{20512831-F963-72E3-AD77-015F99712DE0}"/>
              </a:ext>
            </a:extLst>
          </p:cNvPr>
          <p:cNvCxnSpPr>
            <a:cxnSpLocks/>
          </p:cNvCxnSpPr>
          <p:nvPr/>
        </p:nvCxnSpPr>
        <p:spPr>
          <a:xfrm>
            <a:off x="0" y="3531870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39C5E49-6625-657E-826B-2C116BEE45D9}"/>
              </a:ext>
            </a:extLst>
          </p:cNvPr>
          <p:cNvSpPr/>
          <p:nvPr/>
        </p:nvSpPr>
        <p:spPr>
          <a:xfrm>
            <a:off x="1081582" y="3261870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solidFill>
                <a:schemeClr val="tx1"/>
              </a:solidFill>
              <a:latin typeface="Lora" pitchFamily="2" charset="0"/>
            </a:endParaRPr>
          </a:p>
        </p:txBody>
      </p:sp>
      <p:pic>
        <p:nvPicPr>
          <p:cNvPr id="5" name="Picture 4" descr="Download Power BI Logo in SVG Vector or PNG File Format - Logo.wine">
            <a:extLst>
              <a:ext uri="{FF2B5EF4-FFF2-40B4-BE49-F238E27FC236}">
                <a16:creationId xmlns:a16="http://schemas.microsoft.com/office/drawing/2014/main" id="{775D6D19-32CB-F5F0-9B45-4E9893B5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94" y="3270310"/>
            <a:ext cx="780196" cy="5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71;p12">
            <a:extLst>
              <a:ext uri="{FF2B5EF4-FFF2-40B4-BE49-F238E27FC236}">
                <a16:creationId xmlns:a16="http://schemas.microsoft.com/office/drawing/2014/main" id="{1575200E-222B-9B45-A0AA-67635252C990}"/>
              </a:ext>
            </a:extLst>
          </p:cNvPr>
          <p:cNvSpPr txBox="1">
            <a:spLocks/>
          </p:cNvSpPr>
          <p:nvPr/>
        </p:nvSpPr>
        <p:spPr>
          <a:xfrm>
            <a:off x="1935480" y="2003888"/>
            <a:ext cx="7208519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b="1" dirty="0">
                <a:latin typeface="Lora" pitchFamily="2" charset="0"/>
              </a:rPr>
              <a:t>Data visualisation principles </a:t>
            </a:r>
            <a:br>
              <a:rPr lang="en-GB" sz="3600" b="1" dirty="0">
                <a:latin typeface="Lora" pitchFamily="2" charset="0"/>
              </a:rPr>
            </a:br>
            <a:r>
              <a:rPr lang="en-GB" sz="3600" b="1" dirty="0">
                <a:latin typeface="Lora" pitchFamily="2" charset="0"/>
              </a:rPr>
              <a:t>for </a:t>
            </a:r>
            <a:r>
              <a:rPr lang="en-GB" sz="3600" b="1" dirty="0">
                <a:highlight>
                  <a:schemeClr val="accent1"/>
                </a:highlight>
                <a:latin typeface="Lora" pitchFamily="2" charset="0"/>
              </a:rPr>
              <a:t>Power BI</a:t>
            </a:r>
            <a:endParaRPr lang="en-GB" sz="3600" b="1" dirty="0">
              <a:latin typeface="Lora" pitchFamily="2" charset="0"/>
            </a:endParaRPr>
          </a:p>
        </p:txBody>
      </p:sp>
      <p:sp>
        <p:nvSpPr>
          <p:cNvPr id="10" name="Google Shape;118;p16">
            <a:extLst>
              <a:ext uri="{FF2B5EF4-FFF2-40B4-BE49-F238E27FC236}">
                <a16:creationId xmlns:a16="http://schemas.microsoft.com/office/drawing/2014/main" id="{968EC044-009D-0261-90AB-5936063310FF}"/>
              </a:ext>
            </a:extLst>
          </p:cNvPr>
          <p:cNvSpPr txBox="1">
            <a:spLocks/>
          </p:cNvSpPr>
          <p:nvPr/>
        </p:nvSpPr>
        <p:spPr>
          <a:xfrm>
            <a:off x="7306444" y="4639898"/>
            <a:ext cx="2002342" cy="4099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GB" dirty="0">
                <a:latin typeface="Lora" panose="020B0604020202020204" pitchFamily="2" charset="0"/>
              </a:rPr>
              <a:t>Flavio </a:t>
            </a:r>
            <a:r>
              <a:rPr lang="en-GB" dirty="0" err="1">
                <a:latin typeface="Lora" panose="020B0604020202020204" pitchFamily="2" charset="0"/>
              </a:rPr>
              <a:t>Meneses</a:t>
            </a:r>
            <a:endParaRPr lang="en-GB" dirty="0">
              <a:latin typeface="Lora" panose="020B0604020202020204" pitchFamily="2" charset="0"/>
            </a:endParaRPr>
          </a:p>
        </p:txBody>
      </p:sp>
      <p:pic>
        <p:nvPicPr>
          <p:cNvPr id="11" name="Picture 16" descr="LinkedIn logo - Free logo icons">
            <a:extLst>
              <a:ext uri="{FF2B5EF4-FFF2-40B4-BE49-F238E27FC236}">
                <a16:creationId xmlns:a16="http://schemas.microsoft.com/office/drawing/2014/main" id="{1151B991-7331-8E8A-00CB-026B5720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80" y="4704536"/>
            <a:ext cx="270247" cy="27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83077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560628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dirty="0">
                <a:latin typeface="Lora"/>
                <a:ea typeface="Lora"/>
                <a:cs typeface="Lora"/>
                <a:sym typeface="Lora"/>
              </a:rPr>
              <a:t>Wireframing - </a:t>
            </a:r>
            <a:r>
              <a:rPr lang="en-GB" sz="3200" b="1" dirty="0">
                <a:latin typeface="Lora"/>
                <a:sym typeface="Lora"/>
              </a:rPr>
              <a:t>Page Layout</a:t>
            </a:r>
            <a:endParaRPr lang="en-GB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BBF4-06BB-5136-B662-674D471652F4}"/>
              </a:ext>
            </a:extLst>
          </p:cNvPr>
          <p:cNvSpPr txBox="1"/>
          <p:nvPr/>
        </p:nvSpPr>
        <p:spPr>
          <a:xfrm>
            <a:off x="25463" y="484022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529B8ED-A129-3D79-37D9-E8773A6F4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04"/>
          <a:stretch/>
        </p:blipFill>
        <p:spPr bwMode="auto">
          <a:xfrm>
            <a:off x="1381251" y="1025540"/>
            <a:ext cx="6680559" cy="40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Icon">
            <a:extLst>
              <a:ext uri="{FF2B5EF4-FFF2-40B4-BE49-F238E27FC236}">
                <a16:creationId xmlns:a16="http://schemas.microsoft.com/office/drawing/2014/main" id="{D497CE9C-CC59-F4EA-3C50-F9C990C39EB1}"/>
              </a:ext>
            </a:extLst>
          </p:cNvPr>
          <p:cNvGrpSpPr/>
          <p:nvPr/>
        </p:nvGrpSpPr>
        <p:grpSpPr>
          <a:xfrm>
            <a:off x="708647" y="521825"/>
            <a:ext cx="540000" cy="540000"/>
            <a:chOff x="708647" y="521825"/>
            <a:chExt cx="540000" cy="54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7A2C021-FA00-F14C-CE0D-C525633DD741}"/>
                </a:ext>
              </a:extLst>
            </p:cNvPr>
            <p:cNvSpPr/>
            <p:nvPr/>
          </p:nvSpPr>
          <p:spPr>
            <a:xfrm>
              <a:off x="708647" y="52182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5D20AC0-FE2B-342C-0C96-21042B6FF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312" y="618490"/>
              <a:ext cx="346670" cy="346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266653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2" y="366418"/>
            <a:ext cx="4295648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3200" b="1" dirty="0">
                <a:latin typeface="Lora"/>
                <a:ea typeface="Lora"/>
                <a:cs typeface="Lora"/>
                <a:sym typeface="Lora"/>
              </a:rPr>
              <a:t>Wireframing - Demo</a:t>
            </a:r>
            <a:endParaRPr lang="en-GB" sz="3200" b="1" dirty="0"/>
          </a:p>
        </p:txBody>
      </p:sp>
      <p:grpSp>
        <p:nvGrpSpPr>
          <p:cNvPr id="15" name="Icon">
            <a:extLst>
              <a:ext uri="{FF2B5EF4-FFF2-40B4-BE49-F238E27FC236}">
                <a16:creationId xmlns:a16="http://schemas.microsoft.com/office/drawing/2014/main" id="{2D38E235-5FCD-073B-D747-34B50DF12346}"/>
              </a:ext>
            </a:extLst>
          </p:cNvPr>
          <p:cNvGrpSpPr/>
          <p:nvPr/>
        </p:nvGrpSpPr>
        <p:grpSpPr>
          <a:xfrm>
            <a:off x="708647" y="521825"/>
            <a:ext cx="540000" cy="540000"/>
            <a:chOff x="708647" y="521825"/>
            <a:chExt cx="540000" cy="54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F6AECC8-2068-DF69-3890-B398A1C2AD48}"/>
                </a:ext>
              </a:extLst>
            </p:cNvPr>
            <p:cNvSpPr/>
            <p:nvPr/>
          </p:nvSpPr>
          <p:spPr>
            <a:xfrm>
              <a:off x="708647" y="52182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F182BD2-03E9-BE86-2800-F37E6AFB0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312" y="618490"/>
              <a:ext cx="346670" cy="346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225617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5484244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Taking Inspiration from AI</a:t>
            </a:r>
            <a:endParaRPr sz="3200" b="1" dirty="0"/>
          </a:p>
        </p:txBody>
      </p:sp>
      <p:grpSp>
        <p:nvGrpSpPr>
          <p:cNvPr id="10" name="Icon">
            <a:extLst>
              <a:ext uri="{FF2B5EF4-FFF2-40B4-BE49-F238E27FC236}">
                <a16:creationId xmlns:a16="http://schemas.microsoft.com/office/drawing/2014/main" id="{4AF53683-2F39-DD7C-2B90-DCDE911EA40B}"/>
              </a:ext>
            </a:extLst>
          </p:cNvPr>
          <p:cNvGrpSpPr/>
          <p:nvPr/>
        </p:nvGrpSpPr>
        <p:grpSpPr>
          <a:xfrm>
            <a:off x="708647" y="521825"/>
            <a:ext cx="540000" cy="540000"/>
            <a:chOff x="708647" y="521825"/>
            <a:chExt cx="540000" cy="54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A159C07-3CC1-B1D4-0359-055A4F215F54}"/>
                </a:ext>
              </a:extLst>
            </p:cNvPr>
            <p:cNvSpPr/>
            <p:nvPr/>
          </p:nvSpPr>
          <p:spPr>
            <a:xfrm>
              <a:off x="708647" y="52182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E4E713B-5CE1-0497-89FD-71079420B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312" y="618490"/>
              <a:ext cx="346670" cy="34667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EAF3A6-20B2-AA17-9138-98065AEDE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27" y="1810361"/>
            <a:ext cx="4461365" cy="195342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D6255A-1626-9B1B-C189-362E7E1F6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9801">
            <a:off x="486576" y="1607508"/>
            <a:ext cx="988552" cy="405706"/>
          </a:xfrm>
          <a:prstGeom prst="rect">
            <a:avLst/>
          </a:prstGeom>
          <a:ln>
            <a:noFill/>
          </a:ln>
          <a:scene3d>
            <a:camera prst="perspectiveContrastingRightFacing"/>
            <a:lightRig rig="threePt" dir="t"/>
          </a:scene3d>
        </p:spPr>
      </p:pic>
      <p:pic>
        <p:nvPicPr>
          <p:cNvPr id="5" name="Picture 4" descr="Behance logo vector - Logo Behance download">
            <a:extLst>
              <a:ext uri="{FF2B5EF4-FFF2-40B4-BE49-F238E27FC236}">
                <a16:creationId xmlns:a16="http://schemas.microsoft.com/office/drawing/2014/main" id="{C69FB98B-7BE4-3E7E-E450-E010293F3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1" b="37063"/>
          <a:stretch/>
        </p:blipFill>
        <p:spPr bwMode="auto">
          <a:xfrm rot="238167">
            <a:off x="4522064" y="2228486"/>
            <a:ext cx="1123951" cy="292972"/>
          </a:xfrm>
          <a:prstGeom prst="rect">
            <a:avLst/>
          </a:prstGeom>
          <a:ln>
            <a:noFill/>
          </a:ln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2430AF-6270-FF19-40D8-069B6309E102}"/>
              </a:ext>
            </a:extLst>
          </p:cNvPr>
          <p:cNvSpPr txBox="1"/>
          <p:nvPr/>
        </p:nvSpPr>
        <p:spPr>
          <a:xfrm>
            <a:off x="-61145" y="4912668"/>
            <a:ext cx="19082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>
                <a:solidFill>
                  <a:schemeClr val="bg1">
                    <a:lumMod val="75000"/>
                  </a:schemeClr>
                </a:solidFill>
                <a:effectLst/>
                <a:latin typeface="Quattrocento Sans" panose="020B0502050000020003" pitchFamily="34" charset="0"/>
              </a:defRPr>
            </a:lvl1pPr>
          </a:lstStyle>
          <a:p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Sources: 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Dribbble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Behance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C30D-EBCB-0196-CB3E-5CB4ED5A9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4187" y="2233387"/>
            <a:ext cx="5231954" cy="18997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496706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5484244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Taking Inspiration from AI</a:t>
            </a:r>
            <a:endParaRPr sz="32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1BCDDD-AC16-EE51-1459-ADB6C764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46" y="974512"/>
            <a:ext cx="4122661" cy="412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53B5E9-5CC9-983D-02EB-236AA4D0C479}"/>
              </a:ext>
            </a:extLst>
          </p:cNvPr>
          <p:cNvSpPr txBox="1"/>
          <p:nvPr/>
        </p:nvSpPr>
        <p:spPr>
          <a:xfrm>
            <a:off x="236095" y="1365174"/>
            <a:ext cx="39386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Prompt:</a:t>
            </a:r>
          </a:p>
          <a:p>
            <a:r>
              <a:rPr lang="en-GB" i="1" dirty="0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a dashboard design with cards showing numbers and a line chart showing trends, </a:t>
            </a:r>
            <a:r>
              <a:rPr lang="en-GB" i="1" dirty="0" err="1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ui</a:t>
            </a:r>
            <a:r>
              <a:rPr lang="en-GB" i="1" dirty="0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, </a:t>
            </a:r>
            <a:r>
              <a:rPr lang="en-GB" i="1" dirty="0" err="1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ux</a:t>
            </a:r>
            <a:r>
              <a:rPr lang="en-GB" i="1" dirty="0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, data --v4 </a:t>
            </a:r>
            <a:endParaRPr lang="en-GB" i="1" dirty="0">
              <a:solidFill>
                <a:schemeClr val="tx1"/>
              </a:solidFill>
              <a:latin typeface="Quattrocento Sans" panose="020B05020500000200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1E3FAD-AF9B-E253-BB1D-2CD21477C516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0" name="Icon">
            <a:extLst>
              <a:ext uri="{FF2B5EF4-FFF2-40B4-BE49-F238E27FC236}">
                <a16:creationId xmlns:a16="http://schemas.microsoft.com/office/drawing/2014/main" id="{4AF53683-2F39-DD7C-2B90-DCDE911EA40B}"/>
              </a:ext>
            </a:extLst>
          </p:cNvPr>
          <p:cNvGrpSpPr/>
          <p:nvPr/>
        </p:nvGrpSpPr>
        <p:grpSpPr>
          <a:xfrm>
            <a:off x="708647" y="521825"/>
            <a:ext cx="540000" cy="540000"/>
            <a:chOff x="708647" y="521825"/>
            <a:chExt cx="540000" cy="54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A159C07-3CC1-B1D4-0359-055A4F215F54}"/>
                </a:ext>
              </a:extLst>
            </p:cNvPr>
            <p:cNvSpPr/>
            <p:nvPr/>
          </p:nvSpPr>
          <p:spPr>
            <a:xfrm>
              <a:off x="708647" y="52182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E4E713B-5CE1-0497-89FD-71079420B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312" y="618490"/>
              <a:ext cx="346670" cy="346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5450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5484244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Taking Inspiration from AI</a:t>
            </a:r>
            <a:endParaRPr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3B5E9-5CC9-983D-02EB-236AA4D0C479}"/>
              </a:ext>
            </a:extLst>
          </p:cNvPr>
          <p:cNvSpPr txBox="1"/>
          <p:nvPr/>
        </p:nvSpPr>
        <p:spPr>
          <a:xfrm>
            <a:off x="184707" y="1138893"/>
            <a:ext cx="39386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Prompt:</a:t>
            </a:r>
          </a:p>
          <a:p>
            <a:r>
              <a:rPr lang="en-GB" i="1" dirty="0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a dashboard design showing sales data for a software company including a company logo, teal, </a:t>
            </a:r>
            <a:r>
              <a:rPr lang="en-GB" i="1" dirty="0" err="1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gray</a:t>
            </a:r>
            <a:r>
              <a:rPr lang="en-GB" i="1" dirty="0">
                <a:solidFill>
                  <a:schemeClr val="tx1"/>
                </a:solidFill>
                <a:effectLst/>
                <a:latin typeface="Quattrocento Sans" panose="020B0502050000020003" pitchFamily="34" charset="0"/>
              </a:rPr>
              <a:t>, navy, actuals, forecast, budget v4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1E3FAD-AF9B-E253-BB1D-2CD21477C516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544AF-318A-4533-A7C2-7B9F6CE1A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9482" r="5889" b="8629"/>
          <a:stretch/>
        </p:blipFill>
        <p:spPr bwMode="auto">
          <a:xfrm>
            <a:off x="457199" y="2224624"/>
            <a:ext cx="3125449" cy="21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F1D0AF-BE59-A042-35A2-C91756639AE0}"/>
              </a:ext>
            </a:extLst>
          </p:cNvPr>
          <p:cNvSpPr txBox="1"/>
          <p:nvPr/>
        </p:nvSpPr>
        <p:spPr>
          <a:xfrm>
            <a:off x="1684735" y="4413189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05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A4E163-2EFD-1E39-7E45-9B77CA1F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36" y="1073440"/>
            <a:ext cx="3934357" cy="39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Icon">
            <a:extLst>
              <a:ext uri="{FF2B5EF4-FFF2-40B4-BE49-F238E27FC236}">
                <a16:creationId xmlns:a16="http://schemas.microsoft.com/office/drawing/2014/main" id="{2ABBB8C6-2AC4-F24B-E256-73081A5DA312}"/>
              </a:ext>
            </a:extLst>
          </p:cNvPr>
          <p:cNvGrpSpPr/>
          <p:nvPr/>
        </p:nvGrpSpPr>
        <p:grpSpPr>
          <a:xfrm>
            <a:off x="708647" y="521825"/>
            <a:ext cx="540000" cy="540000"/>
            <a:chOff x="708647" y="521825"/>
            <a:chExt cx="540000" cy="54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B5D9A3-4E51-C023-7113-9E5250A92AB6}"/>
                </a:ext>
              </a:extLst>
            </p:cNvPr>
            <p:cNvSpPr/>
            <p:nvPr/>
          </p:nvSpPr>
          <p:spPr>
            <a:xfrm>
              <a:off x="708647" y="52182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43147C9-ADAF-520F-7687-8B732F994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312" y="618490"/>
              <a:ext cx="346670" cy="346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224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Horizontal Line">
            <a:extLst>
              <a:ext uri="{FF2B5EF4-FFF2-40B4-BE49-F238E27FC236}">
                <a16:creationId xmlns:a16="http://schemas.microsoft.com/office/drawing/2014/main" id="{20512831-F963-72E3-AD77-015F99712DE0}"/>
              </a:ext>
            </a:extLst>
          </p:cNvPr>
          <p:cNvCxnSpPr>
            <a:cxnSpLocks/>
          </p:cNvCxnSpPr>
          <p:nvPr/>
        </p:nvCxnSpPr>
        <p:spPr>
          <a:xfrm>
            <a:off x="0" y="2571750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CD929AD0-2369-AC5B-6E71-B7E647CF4FF4}"/>
              </a:ext>
            </a:extLst>
          </p:cNvPr>
          <p:cNvSpPr txBox="1">
            <a:spLocks/>
          </p:cNvSpPr>
          <p:nvPr/>
        </p:nvSpPr>
        <p:spPr>
          <a:xfrm>
            <a:off x="1624852" y="2255769"/>
            <a:ext cx="2947148" cy="67768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atin typeface="Lora" pitchFamily="2" charset="0"/>
              </a:rPr>
              <a:t>2. Foundation</a:t>
            </a:r>
          </a:p>
        </p:txBody>
      </p:sp>
      <p:grpSp>
        <p:nvGrpSpPr>
          <p:cNvPr id="9" name="Icon">
            <a:extLst>
              <a:ext uri="{FF2B5EF4-FFF2-40B4-BE49-F238E27FC236}">
                <a16:creationId xmlns:a16="http://schemas.microsoft.com/office/drawing/2014/main" id="{18A1F297-6EA0-3151-732B-92954A5CD496}"/>
              </a:ext>
            </a:extLst>
          </p:cNvPr>
          <p:cNvGrpSpPr/>
          <p:nvPr/>
        </p:nvGrpSpPr>
        <p:grpSpPr>
          <a:xfrm>
            <a:off x="1048917" y="2301750"/>
            <a:ext cx="582470" cy="540000"/>
            <a:chOff x="1048917" y="2301750"/>
            <a:chExt cx="582470" cy="54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39C5E49-6625-657E-826B-2C116BEE45D9}"/>
                </a:ext>
              </a:extLst>
            </p:cNvPr>
            <p:cNvSpPr/>
            <p:nvPr/>
          </p:nvSpPr>
          <p:spPr>
            <a:xfrm>
              <a:off x="1081582" y="2301750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F34DF98-2D99-17C5-F550-6528E4E65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5192"/>
            <a:stretch/>
          </p:blipFill>
          <p:spPr>
            <a:xfrm>
              <a:off x="1048917" y="2315783"/>
              <a:ext cx="582470" cy="435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0551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3244089" cy="53474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dirty="0">
                <a:latin typeface="Lora"/>
                <a:sym typeface="Lora"/>
              </a:rPr>
              <a:t>Page Structure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48225A6-FD0C-A148-8ADA-1101CBA47DE2}"/>
              </a:ext>
            </a:extLst>
          </p:cNvPr>
          <p:cNvCxnSpPr>
            <a:stCxn id="14" idx="6"/>
            <a:endCxn id="5" idx="2"/>
          </p:cNvCxnSpPr>
          <p:nvPr/>
        </p:nvCxnSpPr>
        <p:spPr>
          <a:xfrm>
            <a:off x="2402420" y="2841197"/>
            <a:ext cx="4353566" cy="2"/>
          </a:xfrm>
          <a:prstGeom prst="line">
            <a:avLst/>
          </a:prstGeom>
          <a:ln>
            <a:solidFill>
              <a:srgbClr val="090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Alignment">
            <a:extLst>
              <a:ext uri="{FF2B5EF4-FFF2-40B4-BE49-F238E27FC236}">
                <a16:creationId xmlns:a16="http://schemas.microsoft.com/office/drawing/2014/main" id="{3982C1E5-3931-E3B2-C3E1-220CF22CD4EA}"/>
              </a:ext>
            </a:extLst>
          </p:cNvPr>
          <p:cNvGrpSpPr/>
          <p:nvPr/>
        </p:nvGrpSpPr>
        <p:grpSpPr>
          <a:xfrm>
            <a:off x="6458211" y="2121199"/>
            <a:ext cx="2035550" cy="1991663"/>
            <a:chOff x="6458211" y="2009439"/>
            <a:chExt cx="2035550" cy="1991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530F11-1DF5-A11E-2DF4-3C923224E2B0}"/>
                </a:ext>
              </a:extLst>
            </p:cNvPr>
            <p:cNvSpPr/>
            <p:nvPr/>
          </p:nvSpPr>
          <p:spPr>
            <a:xfrm>
              <a:off x="6755986" y="2009439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474B69D-62B5-F2F6-E4E0-C50EF31EF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5343" t="2519" r="15037" b="22850"/>
            <a:stretch/>
          </p:blipFill>
          <p:spPr>
            <a:xfrm>
              <a:off x="7030475" y="2251859"/>
              <a:ext cx="891023" cy="9551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00BC27-02B9-E286-1D37-C08C56ADB0AF}"/>
                </a:ext>
              </a:extLst>
            </p:cNvPr>
            <p:cNvSpPr txBox="1"/>
            <p:nvPr/>
          </p:nvSpPr>
          <p:spPr>
            <a:xfrm>
              <a:off x="6458211" y="3539437"/>
              <a:ext cx="2035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Quattrocento Sans" panose="020B0604020202020204" charset="0"/>
                </a:rPr>
                <a:t>Alignment</a:t>
              </a:r>
            </a:p>
          </p:txBody>
        </p:sp>
      </p:grpSp>
      <p:grpSp>
        <p:nvGrpSpPr>
          <p:cNvPr id="23" name="Spacing">
            <a:extLst>
              <a:ext uri="{FF2B5EF4-FFF2-40B4-BE49-F238E27FC236}">
                <a16:creationId xmlns:a16="http://schemas.microsoft.com/office/drawing/2014/main" id="{7A73014E-07E2-3B4D-FF5F-3422AA77C0B0}"/>
              </a:ext>
            </a:extLst>
          </p:cNvPr>
          <p:cNvGrpSpPr/>
          <p:nvPr/>
        </p:nvGrpSpPr>
        <p:grpSpPr>
          <a:xfrm>
            <a:off x="3326096" y="2154114"/>
            <a:ext cx="2485292" cy="1925832"/>
            <a:chOff x="3326096" y="2042354"/>
            <a:chExt cx="2485292" cy="19258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382430-1FAE-13FA-E83D-3DAE73AE35E8}"/>
                </a:ext>
              </a:extLst>
            </p:cNvPr>
            <p:cNvSpPr txBox="1"/>
            <p:nvPr/>
          </p:nvSpPr>
          <p:spPr>
            <a:xfrm>
              <a:off x="3326096" y="3506521"/>
              <a:ext cx="24852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Quattrocento Sans" panose="020B0604020202020204" charset="0"/>
                </a:rPr>
                <a:t>Spacing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2177566-F6FD-EB45-1B95-6C4AC4B5DBC7}"/>
                </a:ext>
              </a:extLst>
            </p:cNvPr>
            <p:cNvSpPr/>
            <p:nvPr/>
          </p:nvSpPr>
          <p:spPr>
            <a:xfrm>
              <a:off x="3848742" y="2042354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1B9D2B7-6E91-3BBB-279C-416FC7DFB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514" t="10384" r="60952" b="32931"/>
            <a:stretch/>
          </p:blipFill>
          <p:spPr>
            <a:xfrm>
              <a:off x="4424915" y="2237527"/>
              <a:ext cx="287655" cy="1049655"/>
            </a:xfrm>
            <a:prstGeom prst="rect">
              <a:avLst/>
            </a:prstGeom>
          </p:spPr>
        </p:pic>
      </p:grpSp>
      <p:grpSp>
        <p:nvGrpSpPr>
          <p:cNvPr id="18" name="Grid">
            <a:extLst>
              <a:ext uri="{FF2B5EF4-FFF2-40B4-BE49-F238E27FC236}">
                <a16:creationId xmlns:a16="http://schemas.microsoft.com/office/drawing/2014/main" id="{97EFE8E1-C77E-038C-F6DA-75ABC9CBED31}"/>
              </a:ext>
            </a:extLst>
          </p:cNvPr>
          <p:cNvGrpSpPr/>
          <p:nvPr/>
        </p:nvGrpSpPr>
        <p:grpSpPr>
          <a:xfrm>
            <a:off x="685568" y="2121197"/>
            <a:ext cx="1993705" cy="1991665"/>
            <a:chOff x="685568" y="2009437"/>
            <a:chExt cx="1993705" cy="199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52A69D-662F-2E88-B85E-EF1C0E693C83}"/>
                </a:ext>
              </a:extLst>
            </p:cNvPr>
            <p:cNvSpPr txBox="1"/>
            <p:nvPr/>
          </p:nvSpPr>
          <p:spPr>
            <a:xfrm>
              <a:off x="685568" y="3539437"/>
              <a:ext cx="1993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Quattrocento Sans" panose="020B0604020202020204" charset="0"/>
                </a:rPr>
                <a:t>Grid</a:t>
              </a:r>
              <a:endParaRPr lang="en-GB" sz="2400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267813-5812-DA39-753F-16E72809B19D}"/>
                </a:ext>
              </a:extLst>
            </p:cNvPr>
            <p:cNvSpPr/>
            <p:nvPr/>
          </p:nvSpPr>
          <p:spPr>
            <a:xfrm>
              <a:off x="962420" y="2009437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1304EE8-C73E-0D46-9EC2-A67A93628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1957" b="22933"/>
            <a:stretch/>
          </p:blipFill>
          <p:spPr>
            <a:xfrm flipH="1">
              <a:off x="1072584" y="2267095"/>
              <a:ext cx="1219673" cy="924685"/>
            </a:xfrm>
            <a:prstGeom prst="rect">
              <a:avLst/>
            </a:prstGeom>
          </p:spPr>
        </p:pic>
      </p:grpSp>
      <p:grpSp>
        <p:nvGrpSpPr>
          <p:cNvPr id="43" name="Link">
            <a:extLst>
              <a:ext uri="{FF2B5EF4-FFF2-40B4-BE49-F238E27FC236}">
                <a16:creationId xmlns:a16="http://schemas.microsoft.com/office/drawing/2014/main" id="{49CE4AFB-A581-E9BA-B1B6-5E8EDF58C108}"/>
              </a:ext>
            </a:extLst>
          </p:cNvPr>
          <p:cNvGrpSpPr/>
          <p:nvPr/>
        </p:nvGrpSpPr>
        <p:grpSpPr>
          <a:xfrm>
            <a:off x="2858199" y="2571750"/>
            <a:ext cx="534763" cy="534763"/>
            <a:chOff x="2858199" y="2571750"/>
            <a:chExt cx="534763" cy="53476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902D857-9CBF-5250-D97A-BF6A1C79031E}"/>
                </a:ext>
              </a:extLst>
            </p:cNvPr>
            <p:cNvSpPr/>
            <p:nvPr/>
          </p:nvSpPr>
          <p:spPr>
            <a:xfrm>
              <a:off x="2858199" y="2571750"/>
              <a:ext cx="534763" cy="53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Graphic 37" descr="Link with solid fill">
              <a:extLst>
                <a:ext uri="{FF2B5EF4-FFF2-40B4-BE49-F238E27FC236}">
                  <a16:creationId xmlns:a16="http://schemas.microsoft.com/office/drawing/2014/main" id="{89B15AF2-EE2F-4891-270F-4467C4419C2F}"/>
                </a:ext>
              </a:extLst>
            </p:cNvPr>
            <p:cNvSpPr/>
            <p:nvPr/>
          </p:nvSpPr>
          <p:spPr>
            <a:xfrm flipV="1">
              <a:off x="2920880" y="2634654"/>
              <a:ext cx="409400" cy="408954"/>
            </a:xfrm>
            <a:custGeom>
              <a:avLst/>
              <a:gdLst>
                <a:gd name="connsiteX0" fmla="*/ 360592 w 409400"/>
                <a:gd name="connsiteY0" fmla="*/ 360146 h 408954"/>
                <a:gd name="connsiteX1" fmla="*/ 285026 w 409400"/>
                <a:gd name="connsiteY1" fmla="*/ 360146 h 408954"/>
                <a:gd name="connsiteX2" fmla="*/ 234451 w 409400"/>
                <a:gd name="connsiteY2" fmla="*/ 309571 h 408954"/>
                <a:gd name="connsiteX3" fmla="*/ 224336 w 409400"/>
                <a:gd name="connsiteY3" fmla="*/ 248880 h 408954"/>
                <a:gd name="connsiteX4" fmla="*/ 268366 w 409400"/>
                <a:gd name="connsiteY4" fmla="*/ 292911 h 408954"/>
                <a:gd name="connsiteX5" fmla="*/ 293357 w 409400"/>
                <a:gd name="connsiteY5" fmla="*/ 292316 h 408954"/>
                <a:gd name="connsiteX6" fmla="*/ 293952 w 409400"/>
                <a:gd name="connsiteY6" fmla="*/ 267325 h 408954"/>
                <a:gd name="connsiteX7" fmla="*/ 249921 w 409400"/>
                <a:gd name="connsiteY7" fmla="*/ 223295 h 408954"/>
                <a:gd name="connsiteX8" fmla="*/ 310612 w 409400"/>
                <a:gd name="connsiteY8" fmla="*/ 234005 h 408954"/>
                <a:gd name="connsiteX9" fmla="*/ 361187 w 409400"/>
                <a:gd name="connsiteY9" fmla="*/ 284581 h 408954"/>
                <a:gd name="connsiteX10" fmla="*/ 360592 w 409400"/>
                <a:gd name="connsiteY10" fmla="*/ 360146 h 408954"/>
                <a:gd name="connsiteX11" fmla="*/ 99384 w 409400"/>
                <a:gd name="connsiteY11" fmla="*/ 174504 h 408954"/>
                <a:gd name="connsiteX12" fmla="*/ 48809 w 409400"/>
                <a:gd name="connsiteY12" fmla="*/ 123929 h 408954"/>
                <a:gd name="connsiteX13" fmla="*/ 48809 w 409400"/>
                <a:gd name="connsiteY13" fmla="*/ 48363 h 408954"/>
                <a:gd name="connsiteX14" fmla="*/ 124374 w 409400"/>
                <a:gd name="connsiteY14" fmla="*/ 48363 h 408954"/>
                <a:gd name="connsiteX15" fmla="*/ 174950 w 409400"/>
                <a:gd name="connsiteY15" fmla="*/ 98938 h 408954"/>
                <a:gd name="connsiteX16" fmla="*/ 185660 w 409400"/>
                <a:gd name="connsiteY16" fmla="*/ 159629 h 408954"/>
                <a:gd name="connsiteX17" fmla="*/ 149960 w 409400"/>
                <a:gd name="connsiteY17" fmla="*/ 123929 h 408954"/>
                <a:gd name="connsiteX18" fmla="*/ 124969 w 409400"/>
                <a:gd name="connsiteY18" fmla="*/ 124524 h 408954"/>
                <a:gd name="connsiteX19" fmla="*/ 124374 w 409400"/>
                <a:gd name="connsiteY19" fmla="*/ 149514 h 408954"/>
                <a:gd name="connsiteX20" fmla="*/ 160075 w 409400"/>
                <a:gd name="connsiteY20" fmla="*/ 185214 h 408954"/>
                <a:gd name="connsiteX21" fmla="*/ 99384 w 409400"/>
                <a:gd name="connsiteY21" fmla="*/ 174504 h 408954"/>
                <a:gd name="connsiteX22" fmla="*/ 385583 w 409400"/>
                <a:gd name="connsiteY22" fmla="*/ 258995 h 408954"/>
                <a:gd name="connsiteX23" fmla="*/ 335007 w 409400"/>
                <a:gd name="connsiteY23" fmla="*/ 208420 h 408954"/>
                <a:gd name="connsiteX24" fmla="*/ 222551 w 409400"/>
                <a:gd name="connsiteY24" fmla="*/ 197114 h 408954"/>
                <a:gd name="connsiteX25" fmla="*/ 211841 w 409400"/>
                <a:gd name="connsiteY25" fmla="*/ 186404 h 408954"/>
                <a:gd name="connsiteX26" fmla="*/ 200535 w 409400"/>
                <a:gd name="connsiteY26" fmla="*/ 73948 h 408954"/>
                <a:gd name="connsiteX27" fmla="*/ 149960 w 409400"/>
                <a:gd name="connsiteY27" fmla="*/ 23372 h 408954"/>
                <a:gd name="connsiteX28" fmla="*/ 26198 w 409400"/>
                <a:gd name="connsiteY28" fmla="*/ 25752 h 408954"/>
                <a:gd name="connsiteX29" fmla="*/ 23818 w 409400"/>
                <a:gd name="connsiteY29" fmla="*/ 149514 h 408954"/>
                <a:gd name="connsiteX30" fmla="*/ 74394 w 409400"/>
                <a:gd name="connsiteY30" fmla="*/ 200089 h 408954"/>
                <a:gd name="connsiteX31" fmla="*/ 186850 w 409400"/>
                <a:gd name="connsiteY31" fmla="*/ 211395 h 408954"/>
                <a:gd name="connsiteX32" fmla="*/ 197560 w 409400"/>
                <a:gd name="connsiteY32" fmla="*/ 222105 h 408954"/>
                <a:gd name="connsiteX33" fmla="*/ 208865 w 409400"/>
                <a:gd name="connsiteY33" fmla="*/ 334561 h 408954"/>
                <a:gd name="connsiteX34" fmla="*/ 259441 w 409400"/>
                <a:gd name="connsiteY34" fmla="*/ 385137 h 408954"/>
                <a:gd name="connsiteX35" fmla="*/ 383203 w 409400"/>
                <a:gd name="connsiteY35" fmla="*/ 382757 h 408954"/>
                <a:gd name="connsiteX36" fmla="*/ 385583 w 409400"/>
                <a:gd name="connsiteY36" fmla="*/ 258995 h 408954"/>
                <a:gd name="connsiteX37" fmla="*/ 385583 w 409400"/>
                <a:gd name="connsiteY37" fmla="*/ 258995 h 40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9400" h="408954">
                  <a:moveTo>
                    <a:pt x="360592" y="360146"/>
                  </a:moveTo>
                  <a:cubicBezTo>
                    <a:pt x="339767" y="380972"/>
                    <a:pt x="305852" y="380972"/>
                    <a:pt x="285026" y="360146"/>
                  </a:cubicBezTo>
                  <a:lnTo>
                    <a:pt x="234451" y="309571"/>
                  </a:lnTo>
                  <a:cubicBezTo>
                    <a:pt x="218386" y="293506"/>
                    <a:pt x="214221" y="269110"/>
                    <a:pt x="224336" y="248880"/>
                  </a:cubicBezTo>
                  <a:lnTo>
                    <a:pt x="268366" y="292911"/>
                  </a:lnTo>
                  <a:cubicBezTo>
                    <a:pt x="275506" y="299456"/>
                    <a:pt x="286216" y="299456"/>
                    <a:pt x="293357" y="292316"/>
                  </a:cubicBezTo>
                  <a:cubicBezTo>
                    <a:pt x="299902" y="285771"/>
                    <a:pt x="300497" y="274465"/>
                    <a:pt x="293952" y="267325"/>
                  </a:cubicBezTo>
                  <a:lnTo>
                    <a:pt x="249921" y="223295"/>
                  </a:lnTo>
                  <a:cubicBezTo>
                    <a:pt x="270151" y="213775"/>
                    <a:pt x="294547" y="217940"/>
                    <a:pt x="310612" y="234005"/>
                  </a:cubicBezTo>
                  <a:lnTo>
                    <a:pt x="361187" y="284581"/>
                  </a:lnTo>
                  <a:cubicBezTo>
                    <a:pt x="381418" y="305406"/>
                    <a:pt x="381418" y="338726"/>
                    <a:pt x="360592" y="360146"/>
                  </a:cubicBezTo>
                  <a:close/>
                  <a:moveTo>
                    <a:pt x="99384" y="174504"/>
                  </a:moveTo>
                  <a:lnTo>
                    <a:pt x="48809" y="123929"/>
                  </a:lnTo>
                  <a:cubicBezTo>
                    <a:pt x="27983" y="103103"/>
                    <a:pt x="27983" y="69188"/>
                    <a:pt x="48809" y="48363"/>
                  </a:cubicBezTo>
                  <a:cubicBezTo>
                    <a:pt x="69634" y="27537"/>
                    <a:pt x="103549" y="27537"/>
                    <a:pt x="124374" y="48363"/>
                  </a:cubicBezTo>
                  <a:lnTo>
                    <a:pt x="174950" y="98938"/>
                  </a:lnTo>
                  <a:cubicBezTo>
                    <a:pt x="191015" y="115003"/>
                    <a:pt x="195180" y="139399"/>
                    <a:pt x="185660" y="159629"/>
                  </a:cubicBezTo>
                  <a:lnTo>
                    <a:pt x="149960" y="123929"/>
                  </a:lnTo>
                  <a:cubicBezTo>
                    <a:pt x="142820" y="117383"/>
                    <a:pt x="132110" y="117383"/>
                    <a:pt x="124969" y="124524"/>
                  </a:cubicBezTo>
                  <a:cubicBezTo>
                    <a:pt x="118424" y="131069"/>
                    <a:pt x="117829" y="142374"/>
                    <a:pt x="124374" y="149514"/>
                  </a:cubicBezTo>
                  <a:lnTo>
                    <a:pt x="160075" y="185214"/>
                  </a:lnTo>
                  <a:cubicBezTo>
                    <a:pt x="139845" y="194734"/>
                    <a:pt x="115449" y="190569"/>
                    <a:pt x="99384" y="174504"/>
                  </a:cubicBezTo>
                  <a:close/>
                  <a:moveTo>
                    <a:pt x="385583" y="258995"/>
                  </a:moveTo>
                  <a:lnTo>
                    <a:pt x="335007" y="208420"/>
                  </a:lnTo>
                  <a:cubicBezTo>
                    <a:pt x="305257" y="178074"/>
                    <a:pt x="257656" y="173314"/>
                    <a:pt x="222551" y="197114"/>
                  </a:cubicBezTo>
                  <a:lnTo>
                    <a:pt x="211841" y="186404"/>
                  </a:lnTo>
                  <a:cubicBezTo>
                    <a:pt x="235046" y="151299"/>
                    <a:pt x="230286" y="104293"/>
                    <a:pt x="200535" y="73948"/>
                  </a:cubicBezTo>
                  <a:lnTo>
                    <a:pt x="149960" y="23372"/>
                  </a:lnTo>
                  <a:cubicBezTo>
                    <a:pt x="114854" y="-8758"/>
                    <a:pt x="60114" y="-7568"/>
                    <a:pt x="26198" y="25752"/>
                  </a:cubicBezTo>
                  <a:cubicBezTo>
                    <a:pt x="-7717" y="59668"/>
                    <a:pt x="-8907" y="113813"/>
                    <a:pt x="23818" y="149514"/>
                  </a:cubicBezTo>
                  <a:lnTo>
                    <a:pt x="74394" y="200089"/>
                  </a:lnTo>
                  <a:cubicBezTo>
                    <a:pt x="104144" y="230435"/>
                    <a:pt x="151745" y="235195"/>
                    <a:pt x="186850" y="211395"/>
                  </a:cubicBezTo>
                  <a:lnTo>
                    <a:pt x="197560" y="222105"/>
                  </a:lnTo>
                  <a:cubicBezTo>
                    <a:pt x="174355" y="257210"/>
                    <a:pt x="179115" y="304216"/>
                    <a:pt x="208865" y="334561"/>
                  </a:cubicBezTo>
                  <a:lnTo>
                    <a:pt x="259441" y="385137"/>
                  </a:lnTo>
                  <a:cubicBezTo>
                    <a:pt x="294547" y="417862"/>
                    <a:pt x="349287" y="416672"/>
                    <a:pt x="383203" y="382757"/>
                  </a:cubicBezTo>
                  <a:cubicBezTo>
                    <a:pt x="417118" y="348841"/>
                    <a:pt x="418308" y="294101"/>
                    <a:pt x="385583" y="258995"/>
                  </a:cubicBezTo>
                  <a:lnTo>
                    <a:pt x="385583" y="258995"/>
                  </a:lnTo>
                  <a:close/>
                </a:path>
              </a:pathLst>
            </a:custGeom>
            <a:solidFill>
              <a:srgbClr val="000000"/>
            </a:solidFill>
            <a:ln w="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4" name="Link">
            <a:extLst>
              <a:ext uri="{FF2B5EF4-FFF2-40B4-BE49-F238E27FC236}">
                <a16:creationId xmlns:a16="http://schemas.microsoft.com/office/drawing/2014/main" id="{1AA174CA-F2BB-410B-09C4-1FC0EED8FD02}"/>
              </a:ext>
            </a:extLst>
          </p:cNvPr>
          <p:cNvGrpSpPr/>
          <p:nvPr/>
        </p:nvGrpSpPr>
        <p:grpSpPr>
          <a:xfrm>
            <a:off x="5755300" y="2569805"/>
            <a:ext cx="534763" cy="534763"/>
            <a:chOff x="2858199" y="2571750"/>
            <a:chExt cx="534763" cy="53476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604D9F3-8F20-2E1B-348D-602D90BFD98D}"/>
                </a:ext>
              </a:extLst>
            </p:cNvPr>
            <p:cNvSpPr/>
            <p:nvPr/>
          </p:nvSpPr>
          <p:spPr>
            <a:xfrm>
              <a:off x="2858199" y="2571750"/>
              <a:ext cx="534763" cy="53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Graphic 37" descr="Link with solid fill">
              <a:extLst>
                <a:ext uri="{FF2B5EF4-FFF2-40B4-BE49-F238E27FC236}">
                  <a16:creationId xmlns:a16="http://schemas.microsoft.com/office/drawing/2014/main" id="{6C68808C-A3D0-1BD9-4AB7-C0F94F0A05AA}"/>
                </a:ext>
              </a:extLst>
            </p:cNvPr>
            <p:cNvSpPr/>
            <p:nvPr/>
          </p:nvSpPr>
          <p:spPr>
            <a:xfrm flipV="1">
              <a:off x="2920880" y="2634654"/>
              <a:ext cx="409400" cy="408954"/>
            </a:xfrm>
            <a:custGeom>
              <a:avLst/>
              <a:gdLst>
                <a:gd name="connsiteX0" fmla="*/ 360592 w 409400"/>
                <a:gd name="connsiteY0" fmla="*/ 360146 h 408954"/>
                <a:gd name="connsiteX1" fmla="*/ 285026 w 409400"/>
                <a:gd name="connsiteY1" fmla="*/ 360146 h 408954"/>
                <a:gd name="connsiteX2" fmla="*/ 234451 w 409400"/>
                <a:gd name="connsiteY2" fmla="*/ 309571 h 408954"/>
                <a:gd name="connsiteX3" fmla="*/ 224336 w 409400"/>
                <a:gd name="connsiteY3" fmla="*/ 248880 h 408954"/>
                <a:gd name="connsiteX4" fmla="*/ 268366 w 409400"/>
                <a:gd name="connsiteY4" fmla="*/ 292911 h 408954"/>
                <a:gd name="connsiteX5" fmla="*/ 293357 w 409400"/>
                <a:gd name="connsiteY5" fmla="*/ 292316 h 408954"/>
                <a:gd name="connsiteX6" fmla="*/ 293952 w 409400"/>
                <a:gd name="connsiteY6" fmla="*/ 267325 h 408954"/>
                <a:gd name="connsiteX7" fmla="*/ 249921 w 409400"/>
                <a:gd name="connsiteY7" fmla="*/ 223295 h 408954"/>
                <a:gd name="connsiteX8" fmla="*/ 310612 w 409400"/>
                <a:gd name="connsiteY8" fmla="*/ 234005 h 408954"/>
                <a:gd name="connsiteX9" fmla="*/ 361187 w 409400"/>
                <a:gd name="connsiteY9" fmla="*/ 284581 h 408954"/>
                <a:gd name="connsiteX10" fmla="*/ 360592 w 409400"/>
                <a:gd name="connsiteY10" fmla="*/ 360146 h 408954"/>
                <a:gd name="connsiteX11" fmla="*/ 99384 w 409400"/>
                <a:gd name="connsiteY11" fmla="*/ 174504 h 408954"/>
                <a:gd name="connsiteX12" fmla="*/ 48809 w 409400"/>
                <a:gd name="connsiteY12" fmla="*/ 123929 h 408954"/>
                <a:gd name="connsiteX13" fmla="*/ 48809 w 409400"/>
                <a:gd name="connsiteY13" fmla="*/ 48363 h 408954"/>
                <a:gd name="connsiteX14" fmla="*/ 124374 w 409400"/>
                <a:gd name="connsiteY14" fmla="*/ 48363 h 408954"/>
                <a:gd name="connsiteX15" fmla="*/ 174950 w 409400"/>
                <a:gd name="connsiteY15" fmla="*/ 98938 h 408954"/>
                <a:gd name="connsiteX16" fmla="*/ 185660 w 409400"/>
                <a:gd name="connsiteY16" fmla="*/ 159629 h 408954"/>
                <a:gd name="connsiteX17" fmla="*/ 149960 w 409400"/>
                <a:gd name="connsiteY17" fmla="*/ 123929 h 408954"/>
                <a:gd name="connsiteX18" fmla="*/ 124969 w 409400"/>
                <a:gd name="connsiteY18" fmla="*/ 124524 h 408954"/>
                <a:gd name="connsiteX19" fmla="*/ 124374 w 409400"/>
                <a:gd name="connsiteY19" fmla="*/ 149514 h 408954"/>
                <a:gd name="connsiteX20" fmla="*/ 160075 w 409400"/>
                <a:gd name="connsiteY20" fmla="*/ 185214 h 408954"/>
                <a:gd name="connsiteX21" fmla="*/ 99384 w 409400"/>
                <a:gd name="connsiteY21" fmla="*/ 174504 h 408954"/>
                <a:gd name="connsiteX22" fmla="*/ 385583 w 409400"/>
                <a:gd name="connsiteY22" fmla="*/ 258995 h 408954"/>
                <a:gd name="connsiteX23" fmla="*/ 335007 w 409400"/>
                <a:gd name="connsiteY23" fmla="*/ 208420 h 408954"/>
                <a:gd name="connsiteX24" fmla="*/ 222551 w 409400"/>
                <a:gd name="connsiteY24" fmla="*/ 197114 h 408954"/>
                <a:gd name="connsiteX25" fmla="*/ 211841 w 409400"/>
                <a:gd name="connsiteY25" fmla="*/ 186404 h 408954"/>
                <a:gd name="connsiteX26" fmla="*/ 200535 w 409400"/>
                <a:gd name="connsiteY26" fmla="*/ 73948 h 408954"/>
                <a:gd name="connsiteX27" fmla="*/ 149960 w 409400"/>
                <a:gd name="connsiteY27" fmla="*/ 23372 h 408954"/>
                <a:gd name="connsiteX28" fmla="*/ 26198 w 409400"/>
                <a:gd name="connsiteY28" fmla="*/ 25752 h 408954"/>
                <a:gd name="connsiteX29" fmla="*/ 23818 w 409400"/>
                <a:gd name="connsiteY29" fmla="*/ 149514 h 408954"/>
                <a:gd name="connsiteX30" fmla="*/ 74394 w 409400"/>
                <a:gd name="connsiteY30" fmla="*/ 200089 h 408954"/>
                <a:gd name="connsiteX31" fmla="*/ 186850 w 409400"/>
                <a:gd name="connsiteY31" fmla="*/ 211395 h 408954"/>
                <a:gd name="connsiteX32" fmla="*/ 197560 w 409400"/>
                <a:gd name="connsiteY32" fmla="*/ 222105 h 408954"/>
                <a:gd name="connsiteX33" fmla="*/ 208865 w 409400"/>
                <a:gd name="connsiteY33" fmla="*/ 334561 h 408954"/>
                <a:gd name="connsiteX34" fmla="*/ 259441 w 409400"/>
                <a:gd name="connsiteY34" fmla="*/ 385137 h 408954"/>
                <a:gd name="connsiteX35" fmla="*/ 383203 w 409400"/>
                <a:gd name="connsiteY35" fmla="*/ 382757 h 408954"/>
                <a:gd name="connsiteX36" fmla="*/ 385583 w 409400"/>
                <a:gd name="connsiteY36" fmla="*/ 258995 h 408954"/>
                <a:gd name="connsiteX37" fmla="*/ 385583 w 409400"/>
                <a:gd name="connsiteY37" fmla="*/ 258995 h 40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9400" h="408954">
                  <a:moveTo>
                    <a:pt x="360592" y="360146"/>
                  </a:moveTo>
                  <a:cubicBezTo>
                    <a:pt x="339767" y="380972"/>
                    <a:pt x="305852" y="380972"/>
                    <a:pt x="285026" y="360146"/>
                  </a:cubicBezTo>
                  <a:lnTo>
                    <a:pt x="234451" y="309571"/>
                  </a:lnTo>
                  <a:cubicBezTo>
                    <a:pt x="218386" y="293506"/>
                    <a:pt x="214221" y="269110"/>
                    <a:pt x="224336" y="248880"/>
                  </a:cubicBezTo>
                  <a:lnTo>
                    <a:pt x="268366" y="292911"/>
                  </a:lnTo>
                  <a:cubicBezTo>
                    <a:pt x="275506" y="299456"/>
                    <a:pt x="286216" y="299456"/>
                    <a:pt x="293357" y="292316"/>
                  </a:cubicBezTo>
                  <a:cubicBezTo>
                    <a:pt x="299902" y="285771"/>
                    <a:pt x="300497" y="274465"/>
                    <a:pt x="293952" y="267325"/>
                  </a:cubicBezTo>
                  <a:lnTo>
                    <a:pt x="249921" y="223295"/>
                  </a:lnTo>
                  <a:cubicBezTo>
                    <a:pt x="270151" y="213775"/>
                    <a:pt x="294547" y="217940"/>
                    <a:pt x="310612" y="234005"/>
                  </a:cubicBezTo>
                  <a:lnTo>
                    <a:pt x="361187" y="284581"/>
                  </a:lnTo>
                  <a:cubicBezTo>
                    <a:pt x="381418" y="305406"/>
                    <a:pt x="381418" y="338726"/>
                    <a:pt x="360592" y="360146"/>
                  </a:cubicBezTo>
                  <a:close/>
                  <a:moveTo>
                    <a:pt x="99384" y="174504"/>
                  </a:moveTo>
                  <a:lnTo>
                    <a:pt x="48809" y="123929"/>
                  </a:lnTo>
                  <a:cubicBezTo>
                    <a:pt x="27983" y="103103"/>
                    <a:pt x="27983" y="69188"/>
                    <a:pt x="48809" y="48363"/>
                  </a:cubicBezTo>
                  <a:cubicBezTo>
                    <a:pt x="69634" y="27537"/>
                    <a:pt x="103549" y="27537"/>
                    <a:pt x="124374" y="48363"/>
                  </a:cubicBezTo>
                  <a:lnTo>
                    <a:pt x="174950" y="98938"/>
                  </a:lnTo>
                  <a:cubicBezTo>
                    <a:pt x="191015" y="115003"/>
                    <a:pt x="195180" y="139399"/>
                    <a:pt x="185660" y="159629"/>
                  </a:cubicBezTo>
                  <a:lnTo>
                    <a:pt x="149960" y="123929"/>
                  </a:lnTo>
                  <a:cubicBezTo>
                    <a:pt x="142820" y="117383"/>
                    <a:pt x="132110" y="117383"/>
                    <a:pt x="124969" y="124524"/>
                  </a:cubicBezTo>
                  <a:cubicBezTo>
                    <a:pt x="118424" y="131069"/>
                    <a:pt x="117829" y="142374"/>
                    <a:pt x="124374" y="149514"/>
                  </a:cubicBezTo>
                  <a:lnTo>
                    <a:pt x="160075" y="185214"/>
                  </a:lnTo>
                  <a:cubicBezTo>
                    <a:pt x="139845" y="194734"/>
                    <a:pt x="115449" y="190569"/>
                    <a:pt x="99384" y="174504"/>
                  </a:cubicBezTo>
                  <a:close/>
                  <a:moveTo>
                    <a:pt x="385583" y="258995"/>
                  </a:moveTo>
                  <a:lnTo>
                    <a:pt x="335007" y="208420"/>
                  </a:lnTo>
                  <a:cubicBezTo>
                    <a:pt x="305257" y="178074"/>
                    <a:pt x="257656" y="173314"/>
                    <a:pt x="222551" y="197114"/>
                  </a:cubicBezTo>
                  <a:lnTo>
                    <a:pt x="211841" y="186404"/>
                  </a:lnTo>
                  <a:cubicBezTo>
                    <a:pt x="235046" y="151299"/>
                    <a:pt x="230286" y="104293"/>
                    <a:pt x="200535" y="73948"/>
                  </a:cubicBezTo>
                  <a:lnTo>
                    <a:pt x="149960" y="23372"/>
                  </a:lnTo>
                  <a:cubicBezTo>
                    <a:pt x="114854" y="-8758"/>
                    <a:pt x="60114" y="-7568"/>
                    <a:pt x="26198" y="25752"/>
                  </a:cubicBezTo>
                  <a:cubicBezTo>
                    <a:pt x="-7717" y="59668"/>
                    <a:pt x="-8907" y="113813"/>
                    <a:pt x="23818" y="149514"/>
                  </a:cubicBezTo>
                  <a:lnTo>
                    <a:pt x="74394" y="200089"/>
                  </a:lnTo>
                  <a:cubicBezTo>
                    <a:pt x="104144" y="230435"/>
                    <a:pt x="151745" y="235195"/>
                    <a:pt x="186850" y="211395"/>
                  </a:cubicBezTo>
                  <a:lnTo>
                    <a:pt x="197560" y="222105"/>
                  </a:lnTo>
                  <a:cubicBezTo>
                    <a:pt x="174355" y="257210"/>
                    <a:pt x="179115" y="304216"/>
                    <a:pt x="208865" y="334561"/>
                  </a:cubicBezTo>
                  <a:lnTo>
                    <a:pt x="259441" y="385137"/>
                  </a:lnTo>
                  <a:cubicBezTo>
                    <a:pt x="294547" y="417862"/>
                    <a:pt x="349287" y="416672"/>
                    <a:pt x="383203" y="382757"/>
                  </a:cubicBezTo>
                  <a:cubicBezTo>
                    <a:pt x="417118" y="348841"/>
                    <a:pt x="418308" y="294101"/>
                    <a:pt x="385583" y="258995"/>
                  </a:cubicBezTo>
                  <a:lnTo>
                    <a:pt x="385583" y="258995"/>
                  </a:lnTo>
                  <a:close/>
                </a:path>
              </a:pathLst>
            </a:custGeom>
            <a:solidFill>
              <a:srgbClr val="000000"/>
            </a:solidFill>
            <a:ln w="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5CA02AE-1495-26CE-840F-4EF15704B6F9}"/>
              </a:ext>
            </a:extLst>
          </p:cNvPr>
          <p:cNvSpPr txBox="1"/>
          <p:nvPr/>
        </p:nvSpPr>
        <p:spPr>
          <a:xfrm>
            <a:off x="-6689" y="4866501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Icons sources: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2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572820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dirty="0">
                <a:latin typeface="Lora"/>
                <a:sym typeface="Lora"/>
              </a:rPr>
              <a:t>Page Structure - Grid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EC89CD8-4DBD-A040-AAA9-693562843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51" y="1111956"/>
            <a:ext cx="6962499" cy="3934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2001EC-D0E2-98F6-702B-1C910AE2E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46" y="1104005"/>
            <a:ext cx="6954908" cy="39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38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530148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b="1" dirty="0">
                <a:latin typeface="Lora"/>
                <a:sym typeface="Lora"/>
              </a:rPr>
              <a:t>Page Structure  - Spacing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6B8A42-4CAD-0E0F-4688-68E56D433A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0" t="1207" b="-1"/>
          <a:stretch/>
        </p:blipFill>
        <p:spPr>
          <a:xfrm>
            <a:off x="1238433" y="1129973"/>
            <a:ext cx="6800039" cy="3833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9EFA4-24E5-1C65-6954-03B0DD4273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1101" r="276" b="17"/>
          <a:stretch/>
        </p:blipFill>
        <p:spPr>
          <a:xfrm>
            <a:off x="1265713" y="1151382"/>
            <a:ext cx="6745479" cy="37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7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574344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b="1" dirty="0">
                <a:latin typeface="Lora"/>
                <a:sym typeface="Lora"/>
              </a:rPr>
              <a:t>Page Structure - Alignment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449DD79-64C2-C7ED-AE88-32B199D8C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104" y="1111625"/>
            <a:ext cx="7069792" cy="39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90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2" y="366418"/>
            <a:ext cx="1210600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Intro</a:t>
            </a:r>
            <a:endParaRPr sz="3200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D05903-29F0-422E-99EC-DAA1FFA89685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3" name="Graphic 22" descr="Pin with solid fill">
              <a:extLst>
                <a:ext uri="{FF2B5EF4-FFF2-40B4-BE49-F238E27FC236}">
                  <a16:creationId xmlns:a16="http://schemas.microsoft.com/office/drawing/2014/main" id="{4499B31F-4B5F-4CC1-AFE2-C7CC0F2C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6614" y="629792"/>
              <a:ext cx="311454" cy="311454"/>
            </a:xfrm>
            <a:prstGeom prst="rect">
              <a:avLst/>
            </a:prstGeom>
          </p:spPr>
        </p:pic>
      </p:grpSp>
      <p:sp>
        <p:nvSpPr>
          <p:cNvPr id="18" name="Google Shape;125;p17">
            <a:extLst>
              <a:ext uri="{FF2B5EF4-FFF2-40B4-BE49-F238E27FC236}">
                <a16:creationId xmlns:a16="http://schemas.microsoft.com/office/drawing/2014/main" id="{A2412FC8-3742-4DB7-BB1D-CB9B729CBD85}"/>
              </a:ext>
            </a:extLst>
          </p:cNvPr>
          <p:cNvSpPr txBox="1">
            <a:spLocks/>
          </p:cNvSpPr>
          <p:nvPr/>
        </p:nvSpPr>
        <p:spPr>
          <a:xfrm>
            <a:off x="1635511" y="1231521"/>
            <a:ext cx="6974665" cy="34234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>
              <a:lnSpc>
                <a:spcPct val="250000"/>
              </a:lnSpc>
              <a:spcBef>
                <a:spcPts val="600"/>
              </a:spcBef>
              <a:spcAft>
                <a:spcPts val="2000"/>
              </a:spcAft>
              <a:buClr>
                <a:srgbClr val="FFCD00"/>
              </a:buClr>
              <a:buSzPts val="2400"/>
              <a:buFont typeface="Arial"/>
              <a:buChar char="◉"/>
            </a:pPr>
            <a:r>
              <a:rPr lang="en-GB" dirty="0">
                <a:latin typeface="Quattrocento Sans" panose="020B0604020202020204" charset="0"/>
              </a:rPr>
              <a:t>I’m Flavio Meneses, originally from Portugal and living in the UK since 2014</a:t>
            </a:r>
          </a:p>
          <a:p>
            <a:pPr marL="457200" indent="-381000">
              <a:lnSpc>
                <a:spcPct val="250000"/>
              </a:lnSpc>
              <a:spcBef>
                <a:spcPts val="600"/>
              </a:spcBef>
              <a:spcAft>
                <a:spcPts val="2000"/>
              </a:spcAft>
              <a:buClr>
                <a:srgbClr val="FFCD00"/>
              </a:buClr>
              <a:buSzPts val="2400"/>
              <a:buFont typeface="Arial"/>
              <a:buChar char="◉"/>
            </a:pPr>
            <a:r>
              <a:rPr lang="en-GB" dirty="0">
                <a:latin typeface="Quattrocento Sans" panose="020B0604020202020204" charset="0"/>
              </a:rPr>
              <a:t>Microsoft Certified Data Analyst Associate</a:t>
            </a:r>
          </a:p>
          <a:p>
            <a:pPr marL="457200" indent="-381000">
              <a:lnSpc>
                <a:spcPct val="250000"/>
              </a:lnSpc>
              <a:spcAft>
                <a:spcPts val="2000"/>
              </a:spcAft>
              <a:buClr>
                <a:schemeClr val="accent1"/>
              </a:buClr>
              <a:buSzPts val="2400"/>
              <a:buFont typeface="Arial"/>
              <a:buChar char="◉"/>
            </a:pPr>
            <a:r>
              <a:rPr lang="en-GB" dirty="0">
                <a:latin typeface="Quattrocento Sans" panose="020B0604020202020204" charset="0"/>
              </a:rPr>
              <a:t>Co-founder Birmingham Power BI Meetup #PBIbrum</a:t>
            </a:r>
          </a:p>
          <a:p>
            <a:pPr marL="457200" indent="-381000">
              <a:lnSpc>
                <a:spcPct val="250000"/>
              </a:lnSpc>
              <a:spcAft>
                <a:spcPts val="2000"/>
              </a:spcAft>
              <a:buClr>
                <a:schemeClr val="accent1"/>
              </a:buClr>
              <a:buSzPts val="2400"/>
              <a:buFont typeface="Arial"/>
              <a:buChar char="◉"/>
            </a:pPr>
            <a:r>
              <a:rPr lang="en-GB" dirty="0">
                <a:latin typeface="Quattrocento Sans" panose="020B0604020202020204" charset="0"/>
              </a:rPr>
              <a:t>Principal Consultant &amp; BI Developer at Assystem</a:t>
            </a:r>
          </a:p>
          <a:p>
            <a:pPr>
              <a:lnSpc>
                <a:spcPct val="250000"/>
              </a:lnSpc>
              <a:spcBef>
                <a:spcPts val="600"/>
              </a:spcBef>
            </a:pPr>
            <a:endParaRPr lang="en-GB" dirty="0">
              <a:latin typeface="Quattrocento Sans" panose="020B060402020202020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D4023B-6971-48E7-8C2D-A6775A1282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928"/>
          <a:stretch/>
        </p:blipFill>
        <p:spPr>
          <a:xfrm>
            <a:off x="599297" y="1202478"/>
            <a:ext cx="881319" cy="823884"/>
          </a:xfrm>
          <a:prstGeom prst="rect">
            <a:avLst/>
          </a:prstGeom>
        </p:spPr>
      </p:pic>
      <p:pic>
        <p:nvPicPr>
          <p:cNvPr id="1026" name="Picture 2" descr="Microsoft Certified: Data Analyst Associate - Credly">
            <a:extLst>
              <a:ext uri="{FF2B5EF4-FFF2-40B4-BE49-F238E27FC236}">
                <a16:creationId xmlns:a16="http://schemas.microsoft.com/office/drawing/2014/main" id="{BF35F485-1639-45EE-A12A-C5B3E21D9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8" y="2305252"/>
            <a:ext cx="594176" cy="5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76E685B-549A-8BF2-C53E-886C36878B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7632" y="4001280"/>
            <a:ext cx="664649" cy="465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E2B88D-AED3-7E7F-C74C-2B1A4A538C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70" t="-1314" r="22870" b="1314"/>
          <a:stretch/>
        </p:blipFill>
        <p:spPr>
          <a:xfrm>
            <a:off x="753379" y="3128214"/>
            <a:ext cx="573155" cy="5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5770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347268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b="1" dirty="0">
                <a:latin typeface="Lora"/>
                <a:sym typeface="Lora"/>
              </a:rPr>
              <a:t>Visual Hierarchy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995BB56-0E39-56E7-6AAD-90311BFD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500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58DF5-8B6B-3B15-0EA0-9CE02F7BF433}"/>
              </a:ext>
            </a:extLst>
          </p:cNvPr>
          <p:cNvSpPr txBox="1"/>
          <p:nvPr/>
        </p:nvSpPr>
        <p:spPr>
          <a:xfrm>
            <a:off x="-46049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44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7485431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3200" b="1" dirty="0">
                <a:latin typeface="Lora"/>
                <a:sym typeface="Lora"/>
              </a:rPr>
              <a:t>Visual Hierarchy - Gestalt Principles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pic>
        <p:nvPicPr>
          <p:cNvPr id="13316" name="Picture 4">
            <a:extLst>
              <a:ext uri="{FF2B5EF4-FFF2-40B4-BE49-F238E27FC236}">
                <a16:creationId xmlns:a16="http://schemas.microsoft.com/office/drawing/2014/main" id="{4D219435-A7EF-B9D1-D31D-41B288AA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24" y="1053840"/>
            <a:ext cx="6448551" cy="403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911FB63-5820-5A15-9C8E-42072DD50976}"/>
              </a:ext>
            </a:extLst>
          </p:cNvPr>
          <p:cNvSpPr txBox="1"/>
          <p:nvPr/>
        </p:nvSpPr>
        <p:spPr>
          <a:xfrm>
            <a:off x="25463" y="484022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9763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723696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b="1" dirty="0">
                <a:latin typeface="Lora"/>
                <a:sym typeface="Lora"/>
              </a:rPr>
              <a:t>Gestalt Principles – Figure/Ground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911FB63-5820-5A15-9C8E-42072DD50976}"/>
              </a:ext>
            </a:extLst>
          </p:cNvPr>
          <p:cNvSpPr txBox="1"/>
          <p:nvPr/>
        </p:nvSpPr>
        <p:spPr>
          <a:xfrm>
            <a:off x="25463" y="484022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F1702DB-725D-2EE5-ED40-940988BB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69" y="1030575"/>
            <a:ext cx="5489892" cy="38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9091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4997064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3200" b="1" dirty="0">
                <a:latin typeface="Lora"/>
                <a:sym typeface="Lora"/>
              </a:rPr>
              <a:t>Lack of Visual Hierarchy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911FB63-5820-5A15-9C8E-42072DD50976}"/>
              </a:ext>
            </a:extLst>
          </p:cNvPr>
          <p:cNvSpPr txBox="1"/>
          <p:nvPr/>
        </p:nvSpPr>
        <p:spPr>
          <a:xfrm>
            <a:off x="25463" y="484022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8" name="Picture 6" descr="a dense and colorful business intelligence dashboard">
            <a:extLst>
              <a:ext uri="{FF2B5EF4-FFF2-40B4-BE49-F238E27FC236}">
                <a16:creationId xmlns:a16="http://schemas.microsoft.com/office/drawing/2014/main" id="{784F3E17-4826-E0C3-01BF-A99B6512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20" y="1039221"/>
            <a:ext cx="7030960" cy="39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72297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6571031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b="1" dirty="0">
                <a:latin typeface="Lora"/>
                <a:sym typeface="Lora"/>
              </a:rPr>
              <a:t>Visual Hierarchy - Arrangement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pic>
        <p:nvPicPr>
          <p:cNvPr id="10" name="Picture 9" descr="Diagram, table&#10;&#10;Description automatically generated with medium confidence">
            <a:extLst>
              <a:ext uri="{FF2B5EF4-FFF2-40B4-BE49-F238E27FC236}">
                <a16:creationId xmlns:a16="http://schemas.microsoft.com/office/drawing/2014/main" id="{EFD23F6C-2FD2-C478-030A-8109A5338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732" y="1057249"/>
            <a:ext cx="5433296" cy="4086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B47480-A53C-03F9-096D-72391F669201}"/>
              </a:ext>
            </a:extLst>
          </p:cNvPr>
          <p:cNvSpPr txBox="1"/>
          <p:nvPr/>
        </p:nvSpPr>
        <p:spPr>
          <a:xfrm>
            <a:off x="25463" y="484022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68E3CF6B-A372-2069-1496-0C309A9A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65" y="1057249"/>
            <a:ext cx="5407251" cy="40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017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6548546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b="1" dirty="0">
                <a:latin typeface="Lora"/>
                <a:sym typeface="Lora"/>
              </a:rPr>
              <a:t>Visual Hierarchy - Arrangement</a:t>
            </a:r>
            <a:endParaRPr lang="en-GB"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9B88C8E-40D8-B0DB-9D4E-0940B2158F8C}"/>
              </a:ext>
            </a:extLst>
          </p:cNvPr>
          <p:cNvSpPr txBox="1"/>
          <p:nvPr/>
        </p:nvSpPr>
        <p:spPr>
          <a:xfrm>
            <a:off x="4548261" y="1809898"/>
            <a:ext cx="361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Quattrocento Sans" panose="020B0502050000020003" pitchFamily="34" charset="0"/>
              </a:rPr>
              <a:t>Big numbers at the top: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9F4CB-5722-9EFE-5B1A-5F80F3D581AD}"/>
              </a:ext>
            </a:extLst>
          </p:cNvPr>
          <p:cNvSpPr txBox="1"/>
          <p:nvPr/>
        </p:nvSpPr>
        <p:spPr>
          <a:xfrm>
            <a:off x="4637277" y="2369823"/>
            <a:ext cx="10091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Quattrocento Sans" panose="020B0502050000020003" pitchFamily="34" charset="0"/>
              </a:rPr>
              <a:t>Seen</a:t>
            </a:r>
          </a:p>
          <a:p>
            <a:pPr algn="ctr"/>
            <a:r>
              <a:rPr lang="en-GB" sz="3600" b="1" dirty="0">
                <a:solidFill>
                  <a:srgbClr val="00B050"/>
                </a:solidFill>
                <a:latin typeface="Quattrocento Sans" panose="020B0502050000020003" pitchFamily="34" charset="0"/>
              </a:rPr>
              <a:t>3x</a:t>
            </a:r>
            <a:r>
              <a:rPr lang="en-GB" sz="3600" b="1" dirty="0">
                <a:latin typeface="Quattrocento Sans" panose="020B0502050000020003" pitchFamily="34" charset="0"/>
              </a:rPr>
              <a:t> </a:t>
            </a:r>
          </a:p>
          <a:p>
            <a:pPr algn="ctr"/>
            <a:r>
              <a:rPr lang="en-GB" sz="1600" dirty="0">
                <a:latin typeface="Quattrocento Sans" panose="020B0502050000020003" pitchFamily="34" charset="0"/>
              </a:rPr>
              <a:t>faster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7DFF07F7-0390-7077-F3DE-EE730F881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/>
          <a:stretch/>
        </p:blipFill>
        <p:spPr bwMode="auto">
          <a:xfrm>
            <a:off x="346106" y="1135414"/>
            <a:ext cx="2742186" cy="18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8C23CAAC-1BB9-62D3-35E5-2F659EC81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0"/>
          <a:stretch/>
        </p:blipFill>
        <p:spPr bwMode="auto">
          <a:xfrm>
            <a:off x="346106" y="3192780"/>
            <a:ext cx="2742186" cy="18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FE49A2-1E4D-D561-B104-5C00A09B5BA4}"/>
              </a:ext>
            </a:extLst>
          </p:cNvPr>
          <p:cNvSpPr/>
          <p:nvPr/>
        </p:nvSpPr>
        <p:spPr>
          <a:xfrm>
            <a:off x="349916" y="1249680"/>
            <a:ext cx="2541874" cy="240030"/>
          </a:xfrm>
          <a:prstGeom prst="roundRect">
            <a:avLst>
              <a:gd name="adj" fmla="val 24074"/>
            </a:avLst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F71B8D-6200-E0FD-3BBD-4FA6B639B111}"/>
              </a:ext>
            </a:extLst>
          </p:cNvPr>
          <p:cNvSpPr/>
          <p:nvPr/>
        </p:nvSpPr>
        <p:spPr>
          <a:xfrm>
            <a:off x="381000" y="4779938"/>
            <a:ext cx="2510790" cy="223862"/>
          </a:xfrm>
          <a:prstGeom prst="roundRect">
            <a:avLst>
              <a:gd name="adj" fmla="val 24074"/>
            </a:avLst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7CB320-4E34-BF58-FE6B-51F11547D0AB}"/>
              </a:ext>
            </a:extLst>
          </p:cNvPr>
          <p:cNvCxnSpPr/>
          <p:nvPr/>
        </p:nvCxnSpPr>
        <p:spPr>
          <a:xfrm>
            <a:off x="190500" y="3093720"/>
            <a:ext cx="298704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7476EC-ADDD-3A83-1717-A862FCC436D8}"/>
              </a:ext>
            </a:extLst>
          </p:cNvPr>
          <p:cNvSpPr txBox="1"/>
          <p:nvPr/>
        </p:nvSpPr>
        <p:spPr>
          <a:xfrm>
            <a:off x="5856476" y="2372055"/>
            <a:ext cx="11827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Quattrocento Sans" panose="020B0502050000020003" pitchFamily="34" charset="0"/>
              </a:rPr>
              <a:t>Analysed</a:t>
            </a:r>
          </a:p>
          <a:p>
            <a:pPr algn="ctr"/>
            <a:r>
              <a:rPr lang="en-GB" sz="3600" b="1" dirty="0">
                <a:solidFill>
                  <a:srgbClr val="00B050"/>
                </a:solidFill>
                <a:latin typeface="Quattrocento Sans" panose="020B0502050000020003" pitchFamily="34" charset="0"/>
              </a:rPr>
              <a:t>2.5x</a:t>
            </a:r>
            <a:r>
              <a:rPr lang="en-GB" sz="3600" b="1" dirty="0">
                <a:latin typeface="Quattrocento Sans" panose="020B0502050000020003" pitchFamily="34" charset="0"/>
              </a:rPr>
              <a:t> </a:t>
            </a:r>
          </a:p>
          <a:p>
            <a:pPr algn="ctr"/>
            <a:r>
              <a:rPr lang="en-GB" sz="1600" dirty="0">
                <a:latin typeface="Quattrocento Sans" panose="020B0502050000020003" pitchFamily="34" charset="0"/>
              </a:rPr>
              <a:t>longer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B0BC56-7FF7-ECB3-005B-9239A5AA9C1D}"/>
              </a:ext>
            </a:extLst>
          </p:cNvPr>
          <p:cNvSpPr txBox="1"/>
          <p:nvPr/>
        </p:nvSpPr>
        <p:spPr>
          <a:xfrm>
            <a:off x="8386935" y="4779938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92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472236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b="1" dirty="0">
                <a:latin typeface="Lora"/>
                <a:sym typeface="Lora"/>
              </a:rPr>
              <a:t>Arrangement of visuals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364C160-09CD-25AD-7440-1FF31FA9B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010" y="1651675"/>
            <a:ext cx="3984527" cy="27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09F281-CA45-B951-068E-BDD9E1196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63" y="1651675"/>
            <a:ext cx="3900677" cy="27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5446D3-7757-6E7B-264C-64D8F0738A07}"/>
              </a:ext>
            </a:extLst>
          </p:cNvPr>
          <p:cNvSpPr txBox="1"/>
          <p:nvPr/>
        </p:nvSpPr>
        <p:spPr>
          <a:xfrm>
            <a:off x="25463" y="4835723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Google Shape;71;p12">
            <a:extLst>
              <a:ext uri="{FF2B5EF4-FFF2-40B4-BE49-F238E27FC236}">
                <a16:creationId xmlns:a16="http://schemas.microsoft.com/office/drawing/2014/main" id="{373449A8-F609-2BC4-61A5-D75104717219}"/>
              </a:ext>
            </a:extLst>
          </p:cNvPr>
          <p:cNvSpPr txBox="1">
            <a:spLocks/>
          </p:cNvSpPr>
          <p:nvPr/>
        </p:nvSpPr>
        <p:spPr>
          <a:xfrm>
            <a:off x="350520" y="1087850"/>
            <a:ext cx="5753099" cy="510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dirty="0">
                <a:latin typeface="Quattrocento Sans" panose="020B0502050000020003" pitchFamily="34" charset="0"/>
              </a:rPr>
              <a:t>Top left of the page is important for </a:t>
            </a:r>
            <a:r>
              <a:rPr lang="en-GB" sz="2000" dirty="0">
                <a:highlight>
                  <a:schemeClr val="accent1"/>
                </a:highlight>
                <a:latin typeface="Quattrocento Sans" panose="020B0502050000020003" pitchFamily="34" charset="0"/>
              </a:rPr>
              <a:t>user attention</a:t>
            </a:r>
            <a:endParaRPr lang="en-GB" sz="2000" dirty="0">
              <a:latin typeface="Quattrocento Sans" panose="020B050205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20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472236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b="1" dirty="0">
                <a:latin typeface="Lora"/>
                <a:sym typeface="Lora"/>
              </a:rPr>
              <a:t>Arrangement of visuals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9B88C8E-40D8-B0DB-9D4E-0940B2158F8C}"/>
              </a:ext>
            </a:extLst>
          </p:cNvPr>
          <p:cNvSpPr txBox="1"/>
          <p:nvPr/>
        </p:nvSpPr>
        <p:spPr>
          <a:xfrm>
            <a:off x="5137195" y="1809898"/>
            <a:ext cx="196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Quattrocento Sans" panose="020B0502050000020003" pitchFamily="34" charset="0"/>
              </a:rPr>
              <a:t>Larger font: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9F4CB-5722-9EFE-5B1A-5F80F3D581AD}"/>
              </a:ext>
            </a:extLst>
          </p:cNvPr>
          <p:cNvSpPr txBox="1"/>
          <p:nvPr/>
        </p:nvSpPr>
        <p:spPr>
          <a:xfrm>
            <a:off x="4637277" y="2369823"/>
            <a:ext cx="11203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Quattrocento Sans" panose="020B0502050000020003" pitchFamily="34" charset="0"/>
              </a:rPr>
              <a:t>Seen</a:t>
            </a:r>
          </a:p>
          <a:p>
            <a:pPr algn="ctr"/>
            <a:r>
              <a:rPr lang="en-GB" sz="3600" b="1" dirty="0">
                <a:solidFill>
                  <a:srgbClr val="00B050"/>
                </a:solidFill>
                <a:latin typeface="Quattrocento Sans" panose="020B0502050000020003" pitchFamily="34" charset="0"/>
              </a:rPr>
              <a:t>1.4x</a:t>
            </a:r>
            <a:r>
              <a:rPr lang="en-GB" sz="3600" b="1" dirty="0">
                <a:latin typeface="Quattrocento Sans" panose="020B0502050000020003" pitchFamily="34" charset="0"/>
              </a:rPr>
              <a:t> </a:t>
            </a:r>
          </a:p>
          <a:p>
            <a:pPr algn="ctr"/>
            <a:r>
              <a:rPr lang="en-GB" sz="1600" dirty="0">
                <a:latin typeface="Quattrocento Sans" panose="020B0502050000020003" pitchFamily="34" charset="0"/>
              </a:rPr>
              <a:t>faster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7CB320-4E34-BF58-FE6B-51F11547D0AB}"/>
              </a:ext>
            </a:extLst>
          </p:cNvPr>
          <p:cNvCxnSpPr/>
          <p:nvPr/>
        </p:nvCxnSpPr>
        <p:spPr>
          <a:xfrm>
            <a:off x="190500" y="3093720"/>
            <a:ext cx="298704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7476EC-ADDD-3A83-1717-A862FCC436D8}"/>
              </a:ext>
            </a:extLst>
          </p:cNvPr>
          <p:cNvSpPr txBox="1"/>
          <p:nvPr/>
        </p:nvSpPr>
        <p:spPr>
          <a:xfrm>
            <a:off x="5856476" y="2372055"/>
            <a:ext cx="11827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Quattrocento Sans" panose="020B0502050000020003" pitchFamily="34" charset="0"/>
              </a:rPr>
              <a:t>Analysed</a:t>
            </a:r>
          </a:p>
          <a:p>
            <a:pPr algn="ctr"/>
            <a:r>
              <a:rPr lang="en-GB" sz="3600" b="1" dirty="0">
                <a:solidFill>
                  <a:srgbClr val="00B050"/>
                </a:solidFill>
                <a:latin typeface="Quattrocento Sans" panose="020B0502050000020003" pitchFamily="34" charset="0"/>
              </a:rPr>
              <a:t>2x</a:t>
            </a:r>
            <a:r>
              <a:rPr lang="en-GB" sz="3600" b="1" dirty="0">
                <a:latin typeface="Quattrocento Sans" panose="020B0502050000020003" pitchFamily="34" charset="0"/>
              </a:rPr>
              <a:t> </a:t>
            </a:r>
          </a:p>
          <a:p>
            <a:pPr algn="ctr"/>
            <a:r>
              <a:rPr lang="en-GB" sz="1600" dirty="0">
                <a:latin typeface="Quattrocento Sans" panose="020B0502050000020003" pitchFamily="34" charset="0"/>
              </a:rPr>
              <a:t>longer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B0BC56-7FF7-ECB3-005B-9239A5AA9C1D}"/>
              </a:ext>
            </a:extLst>
          </p:cNvPr>
          <p:cNvSpPr txBox="1"/>
          <p:nvPr/>
        </p:nvSpPr>
        <p:spPr>
          <a:xfrm>
            <a:off x="8386935" y="4779938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86E0AAA-454C-E98C-3440-52842CFE4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3"/>
          <a:stretch/>
        </p:blipFill>
        <p:spPr bwMode="auto">
          <a:xfrm>
            <a:off x="262765" y="3139129"/>
            <a:ext cx="274629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225A2DC-2AC8-27A5-D92B-BF4FFC961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1" t="-455" r="2592" b="455"/>
          <a:stretch/>
        </p:blipFill>
        <p:spPr bwMode="auto">
          <a:xfrm>
            <a:off x="262765" y="1154204"/>
            <a:ext cx="27462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FE49A2-1E4D-D561-B104-5C00A09B5BA4}"/>
              </a:ext>
            </a:extLst>
          </p:cNvPr>
          <p:cNvSpPr/>
          <p:nvPr/>
        </p:nvSpPr>
        <p:spPr>
          <a:xfrm>
            <a:off x="1249076" y="1497330"/>
            <a:ext cx="1075024" cy="255270"/>
          </a:xfrm>
          <a:prstGeom prst="roundRect">
            <a:avLst>
              <a:gd name="adj" fmla="val 24074"/>
            </a:avLst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95C5CF-800B-C371-1E80-C29731E0DFB0}"/>
              </a:ext>
            </a:extLst>
          </p:cNvPr>
          <p:cNvSpPr/>
          <p:nvPr/>
        </p:nvSpPr>
        <p:spPr>
          <a:xfrm>
            <a:off x="1179702" y="3470451"/>
            <a:ext cx="1041528" cy="183339"/>
          </a:xfrm>
          <a:prstGeom prst="roundRect">
            <a:avLst>
              <a:gd name="adj" fmla="val 24074"/>
            </a:avLst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Google Shape;71;p12">
            <a:extLst>
              <a:ext uri="{FF2B5EF4-FFF2-40B4-BE49-F238E27FC236}">
                <a16:creationId xmlns:a16="http://schemas.microsoft.com/office/drawing/2014/main" id="{00DFF8DB-2D31-2AE4-9CAD-0815F175481C}"/>
              </a:ext>
            </a:extLst>
          </p:cNvPr>
          <p:cNvSpPr txBox="1">
            <a:spLocks/>
          </p:cNvSpPr>
          <p:nvPr/>
        </p:nvSpPr>
        <p:spPr>
          <a:xfrm>
            <a:off x="3177540" y="3852353"/>
            <a:ext cx="5254608" cy="510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dirty="0">
                <a:highlight>
                  <a:schemeClr val="accent1"/>
                </a:highlight>
                <a:latin typeface="Quattrocento Sans" panose="020B0502050000020003" pitchFamily="34" charset="0"/>
              </a:rPr>
              <a:t>BIGGER</a:t>
            </a:r>
            <a:r>
              <a:rPr lang="en-GB" sz="2000" dirty="0">
                <a:latin typeface="Quattrocento Sans" panose="020B0502050000020003" pitchFamily="34" charset="0"/>
              </a:rPr>
              <a:t> elements attract more </a:t>
            </a:r>
          </a:p>
          <a:p>
            <a:pPr algn="ctr"/>
            <a:r>
              <a:rPr lang="en-GB" sz="2000" dirty="0">
                <a:latin typeface="Quattrocento Sans" panose="020B0502050000020003" pitchFamily="34" charset="0"/>
              </a:rPr>
              <a:t>user attention</a:t>
            </a:r>
          </a:p>
        </p:txBody>
      </p:sp>
    </p:spTree>
    <p:extLst>
      <p:ext uri="{BB962C8B-B14F-4D97-AF65-F5344CB8AC3E}">
        <p14:creationId xmlns:p14="http://schemas.microsoft.com/office/powerpoint/2010/main" val="3114060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472236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b="1" dirty="0">
                <a:latin typeface="Lora"/>
                <a:sym typeface="Lora"/>
              </a:rPr>
              <a:t>Arrangement of visuals</a:t>
            </a:r>
            <a:endParaRPr sz="3200" b="1" dirty="0"/>
          </a:p>
        </p:txBody>
      </p:sp>
      <p:grpSp>
        <p:nvGrpSpPr>
          <p:cNvPr id="3" name="Icons">
            <a:extLst>
              <a:ext uri="{FF2B5EF4-FFF2-40B4-BE49-F238E27FC236}">
                <a16:creationId xmlns:a16="http://schemas.microsoft.com/office/drawing/2014/main" id="{C16A9898-F68B-37E5-5B22-FC724F5BEC54}"/>
              </a:ext>
            </a:extLst>
          </p:cNvPr>
          <p:cNvGrpSpPr/>
          <p:nvPr/>
        </p:nvGrpSpPr>
        <p:grpSpPr>
          <a:xfrm>
            <a:off x="757280" y="590770"/>
            <a:ext cx="427493" cy="402110"/>
            <a:chOff x="757280" y="590770"/>
            <a:chExt cx="427493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A818F3C8-866A-2F51-F3AD-0C03DF19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5192"/>
            <a:stretch/>
          </p:blipFill>
          <p:spPr>
            <a:xfrm>
              <a:off x="757280" y="604486"/>
              <a:ext cx="427493" cy="319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0507108-448D-A47F-F8E8-3E83A4CFFF99}"/>
              </a:ext>
            </a:extLst>
          </p:cNvPr>
          <p:cNvSpPr txBox="1"/>
          <p:nvPr/>
        </p:nvSpPr>
        <p:spPr>
          <a:xfrm>
            <a:off x="494480" y="1415359"/>
            <a:ext cx="5609140" cy="2273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Quattrocento Sans" panose="020B0502050000020003" pitchFamily="34" charset="0"/>
              </a:rPr>
              <a:t>Research caveats: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Quattrocento Sans" panose="020B0502050000020003" pitchFamily="34" charset="0"/>
              </a:rPr>
              <a:t>Unguided analysis for 10 seconds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Quattrocento Sans" panose="020B0502050000020003" pitchFamily="34" charset="0"/>
              </a:rPr>
              <a:t>150 participants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Quattrocento Sans" panose="020B0502050000020003" pitchFamily="34" charset="0"/>
              </a:rPr>
              <a:t>Report design influences results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Quattrocento Sans" panose="020B0502050000020003" pitchFamily="34" charset="0"/>
              </a:rPr>
              <a:t>Top/left focus predominant in western culture</a:t>
            </a:r>
          </a:p>
        </p:txBody>
      </p:sp>
    </p:spTree>
    <p:extLst>
      <p:ext uri="{BB962C8B-B14F-4D97-AF65-F5344CB8AC3E}">
        <p14:creationId xmlns:p14="http://schemas.microsoft.com/office/powerpoint/2010/main" val="359274136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Horizontal Line">
            <a:extLst>
              <a:ext uri="{FF2B5EF4-FFF2-40B4-BE49-F238E27FC236}">
                <a16:creationId xmlns:a16="http://schemas.microsoft.com/office/drawing/2014/main" id="{20512831-F963-72E3-AD77-015F99712DE0}"/>
              </a:ext>
            </a:extLst>
          </p:cNvPr>
          <p:cNvCxnSpPr>
            <a:cxnSpLocks/>
          </p:cNvCxnSpPr>
          <p:nvPr/>
        </p:nvCxnSpPr>
        <p:spPr>
          <a:xfrm>
            <a:off x="0" y="2571750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39C5E49-6625-657E-826B-2C116BEE45D9}"/>
              </a:ext>
            </a:extLst>
          </p:cNvPr>
          <p:cNvSpPr/>
          <p:nvPr/>
        </p:nvSpPr>
        <p:spPr>
          <a:xfrm>
            <a:off x="1081582" y="2301750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solidFill>
                <a:schemeClr val="tx1"/>
              </a:solidFill>
              <a:latin typeface="Lora" pitchFamily="2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D929AD0-2369-AC5B-6E71-B7E647CF4FF4}"/>
              </a:ext>
            </a:extLst>
          </p:cNvPr>
          <p:cNvSpPr txBox="1">
            <a:spLocks/>
          </p:cNvSpPr>
          <p:nvPr/>
        </p:nvSpPr>
        <p:spPr>
          <a:xfrm>
            <a:off x="1624852" y="2255769"/>
            <a:ext cx="2413748" cy="67768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atin typeface="Lora" pitchFamily="2" charset="0"/>
              </a:rPr>
              <a:t>3. Finishes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59E573-38E2-E54E-2C5A-4B0A85408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876" r="14682" b="19057"/>
          <a:stretch/>
        </p:blipFill>
        <p:spPr>
          <a:xfrm>
            <a:off x="1160641" y="2383183"/>
            <a:ext cx="381882" cy="41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1472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428040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Good or bad design?</a:t>
            </a:r>
            <a:endParaRPr sz="3200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D05903-29F0-422E-99EC-DAA1FFA89685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3" name="Graphic 22" descr="Pin with solid fill">
              <a:extLst>
                <a:ext uri="{FF2B5EF4-FFF2-40B4-BE49-F238E27FC236}">
                  <a16:creationId xmlns:a16="http://schemas.microsoft.com/office/drawing/2014/main" id="{4499B31F-4B5F-4CC1-AFE2-C7CC0F2C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6614" y="629792"/>
              <a:ext cx="311454" cy="311454"/>
            </a:xfrm>
            <a:prstGeom prst="rect">
              <a:avLst/>
            </a:prstGeom>
          </p:spPr>
        </p:pic>
      </p:grpSp>
      <p:pic>
        <p:nvPicPr>
          <p:cNvPr id="6146" name="Picture 2" descr="Why great Dashboard Software doesn't always equal great Dashboards">
            <a:extLst>
              <a:ext uri="{FF2B5EF4-FFF2-40B4-BE49-F238E27FC236}">
                <a16:creationId xmlns:a16="http://schemas.microsoft.com/office/drawing/2014/main" id="{C9943882-6D07-0BE6-80B7-3663DBAB1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45" y="1046572"/>
            <a:ext cx="6259709" cy="401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1439CDA-B999-636E-C397-D9B069BCF54E}"/>
              </a:ext>
            </a:extLst>
          </p:cNvPr>
          <p:cNvSpPr txBox="1"/>
          <p:nvPr/>
        </p:nvSpPr>
        <p:spPr>
          <a:xfrm>
            <a:off x="6450" y="483427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8866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4225070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Pick the right visual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815AB847-AF26-E8DE-7450-B6F249C08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" b="6528"/>
          <a:stretch/>
        </p:blipFill>
        <p:spPr bwMode="auto">
          <a:xfrm>
            <a:off x="2645763" y="1060076"/>
            <a:ext cx="3831047" cy="40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632402-6291-5204-7274-0933922ADEA9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5828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4225070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Pick the right visual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0EFA37-4CBE-4198-64F3-36F1AFD223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3" b="1"/>
          <a:stretch/>
        </p:blipFill>
        <p:spPr>
          <a:xfrm>
            <a:off x="882264" y="1112552"/>
            <a:ext cx="7379472" cy="40309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FD2435-8C8A-1733-4D19-D660CAF1F2D8}"/>
              </a:ext>
            </a:extLst>
          </p:cNvPr>
          <p:cNvSpPr/>
          <p:nvPr/>
        </p:nvSpPr>
        <p:spPr>
          <a:xfrm>
            <a:off x="1719072" y="1621536"/>
            <a:ext cx="335280" cy="3044942"/>
          </a:xfrm>
          <a:prstGeom prst="roundRect">
            <a:avLst/>
          </a:prstGeom>
          <a:solidFill>
            <a:srgbClr val="C0504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C49DEA-5C25-08D5-0D3F-4FDBE086C9EC}"/>
              </a:ext>
            </a:extLst>
          </p:cNvPr>
          <p:cNvSpPr/>
          <p:nvPr/>
        </p:nvSpPr>
        <p:spPr>
          <a:xfrm>
            <a:off x="2693040" y="1847088"/>
            <a:ext cx="335280" cy="2819390"/>
          </a:xfrm>
          <a:prstGeom prst="roundRect">
            <a:avLst/>
          </a:prstGeom>
          <a:solidFill>
            <a:srgbClr val="C0504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1AAA6D-5CFD-E6B8-FADB-22B177332E4C}"/>
              </a:ext>
            </a:extLst>
          </p:cNvPr>
          <p:cNvSpPr/>
          <p:nvPr/>
        </p:nvSpPr>
        <p:spPr>
          <a:xfrm>
            <a:off x="4647636" y="2767584"/>
            <a:ext cx="335280" cy="1898894"/>
          </a:xfrm>
          <a:prstGeom prst="roundRect">
            <a:avLst/>
          </a:prstGeom>
          <a:solidFill>
            <a:srgbClr val="C0504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D7539D-57A4-62B1-595B-241F9853A9AF}"/>
              </a:ext>
            </a:extLst>
          </p:cNvPr>
          <p:cNvSpPr/>
          <p:nvPr/>
        </p:nvSpPr>
        <p:spPr>
          <a:xfrm>
            <a:off x="5303652" y="3048000"/>
            <a:ext cx="335280" cy="1618478"/>
          </a:xfrm>
          <a:prstGeom prst="roundRect">
            <a:avLst/>
          </a:prstGeom>
          <a:solidFill>
            <a:srgbClr val="C0504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B7172B-A534-783D-5451-25D8AF07F465}"/>
              </a:ext>
            </a:extLst>
          </p:cNvPr>
          <p:cNvSpPr/>
          <p:nvPr/>
        </p:nvSpPr>
        <p:spPr>
          <a:xfrm>
            <a:off x="5632836" y="3108960"/>
            <a:ext cx="335280" cy="1557518"/>
          </a:xfrm>
          <a:prstGeom prst="roundRect">
            <a:avLst/>
          </a:prstGeom>
          <a:solidFill>
            <a:srgbClr val="C0504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43E1A3-9272-DD52-4D45-B464EF1D781F}"/>
              </a:ext>
            </a:extLst>
          </p:cNvPr>
          <p:cNvSpPr/>
          <p:nvPr/>
        </p:nvSpPr>
        <p:spPr>
          <a:xfrm>
            <a:off x="6266952" y="3257794"/>
            <a:ext cx="335280" cy="1402720"/>
          </a:xfrm>
          <a:prstGeom prst="roundRect">
            <a:avLst/>
          </a:prstGeom>
          <a:solidFill>
            <a:srgbClr val="C0504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80B8F82-9EB3-6F55-AD04-FF56AC21FE99}"/>
              </a:ext>
            </a:extLst>
          </p:cNvPr>
          <p:cNvSpPr/>
          <p:nvPr/>
        </p:nvSpPr>
        <p:spPr>
          <a:xfrm>
            <a:off x="6600210" y="3438144"/>
            <a:ext cx="335280" cy="1222370"/>
          </a:xfrm>
          <a:prstGeom prst="roundRect">
            <a:avLst/>
          </a:prstGeom>
          <a:solidFill>
            <a:srgbClr val="C0504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61810F-5773-0617-82C7-8AC93F6CA02E}"/>
              </a:ext>
            </a:extLst>
          </p:cNvPr>
          <p:cNvSpPr/>
          <p:nvPr/>
        </p:nvSpPr>
        <p:spPr>
          <a:xfrm>
            <a:off x="6935490" y="3608832"/>
            <a:ext cx="335280" cy="1051682"/>
          </a:xfrm>
          <a:prstGeom prst="roundRect">
            <a:avLst/>
          </a:prstGeom>
          <a:solidFill>
            <a:srgbClr val="C0504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37117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4225070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Pick the right visual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632402-6291-5204-7274-0933922ADEA9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FE1F8387-499A-83E6-20E5-D047BFF6E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21" y="1073440"/>
            <a:ext cx="5619157" cy="40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4C2FB429-5264-D869-4777-C5A863A17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04" y="1073440"/>
            <a:ext cx="5324589" cy="40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281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0" y="366418"/>
            <a:ext cx="6765903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Pick the right visual – online tool 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632402-6291-5204-7274-0933922ADEA9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5BECB-29C5-1784-E5F5-98CD9F38BA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364"/>
          <a:stretch/>
        </p:blipFill>
        <p:spPr>
          <a:xfrm>
            <a:off x="1773357" y="1217233"/>
            <a:ext cx="5826655" cy="3779960"/>
          </a:xfrm>
          <a:prstGeom prst="rect">
            <a:avLst/>
          </a:prstGeom>
          <a:ln cap="rnd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169915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6601614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Advanced visuals - presentation 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632402-6291-5204-7274-0933922ADEA9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49A1DB-9120-AABC-95EE-977B7DF5A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812" y="1036451"/>
            <a:ext cx="6926053" cy="40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4369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642112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Advanced visuals – video series 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632402-6291-5204-7274-0933922ADEA9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9C4C4F2-4B1C-D0D0-36A2-471A1CE9AC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32" t="3783" r="12132" b="11377"/>
          <a:stretch/>
        </p:blipFill>
        <p:spPr>
          <a:xfrm>
            <a:off x="1601277" y="1140626"/>
            <a:ext cx="5778709" cy="36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4136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1609287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Colour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EF4A47A-28B4-6914-A3AB-E03E31144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65" y="1024190"/>
            <a:ext cx="7858869" cy="40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9273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1609287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Colour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CF065AF-8586-8729-3956-888FF756B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5461"/>
            <a:ext cx="9144000" cy="3249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FC57D9-0B8C-CDE7-DAAC-94B58B1A61FC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98472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1609287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Colour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1FC57D9-0B8C-CDE7-DAAC-94B58B1A61FC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9CC0A-38B5-8058-6CED-CE8F04372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482" y="1022258"/>
            <a:ext cx="6181036" cy="38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19136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1609287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Colour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1FC57D9-0B8C-CDE7-DAAC-94B58B1A61FC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6529A-C3F0-855E-4E84-33DC2A4C7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927" y="974874"/>
            <a:ext cx="6696146" cy="40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047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5087120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Lora"/>
                <a:ea typeface="Lora"/>
                <a:cs typeface="Lora"/>
                <a:sym typeface="Lora"/>
              </a:rPr>
              <a:t>Report design principles</a:t>
            </a:r>
            <a:endParaRPr sz="3200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D05903-29F0-422E-99EC-DAA1FFA89685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3" name="Graphic 22" descr="Pin with solid fill">
              <a:extLst>
                <a:ext uri="{FF2B5EF4-FFF2-40B4-BE49-F238E27FC236}">
                  <a16:creationId xmlns:a16="http://schemas.microsoft.com/office/drawing/2014/main" id="{4499B31F-4B5F-4CC1-AFE2-C7CC0F2C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6614" y="629792"/>
              <a:ext cx="311454" cy="31145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49D2F5-79CD-C5C0-E680-6A620E9D1AAB}"/>
              </a:ext>
            </a:extLst>
          </p:cNvPr>
          <p:cNvGrpSpPr/>
          <p:nvPr/>
        </p:nvGrpSpPr>
        <p:grpSpPr>
          <a:xfrm>
            <a:off x="6458211" y="2131359"/>
            <a:ext cx="2035550" cy="1991663"/>
            <a:chOff x="6468371" y="1785919"/>
            <a:chExt cx="2035550" cy="19916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0686E1-3EA9-F87D-262E-FADEDBDF832E}"/>
                </a:ext>
              </a:extLst>
            </p:cNvPr>
            <p:cNvSpPr/>
            <p:nvPr/>
          </p:nvSpPr>
          <p:spPr>
            <a:xfrm>
              <a:off x="6766146" y="1785919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0697E8-3EF4-881E-7885-7B1E640E49C7}"/>
                </a:ext>
              </a:extLst>
            </p:cNvPr>
            <p:cNvSpPr txBox="1"/>
            <p:nvPr/>
          </p:nvSpPr>
          <p:spPr>
            <a:xfrm>
              <a:off x="6468371" y="3315917"/>
              <a:ext cx="2035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Quattrocento Sans" panose="020B0604020202020204" charset="0"/>
                </a:rPr>
                <a:t>3. Finishes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4A12B78E-0129-B203-498D-C066BA901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0876" r="14682" b="19057"/>
            <a:stretch/>
          </p:blipFill>
          <p:spPr>
            <a:xfrm>
              <a:off x="7002746" y="2035956"/>
              <a:ext cx="966801" cy="1051240"/>
            </a:xfrm>
            <a:prstGeom prst="rect">
              <a:avLst/>
            </a:prstGeom>
          </p:spPr>
        </p:pic>
      </p:grpSp>
      <p:grpSp>
        <p:nvGrpSpPr>
          <p:cNvPr id="37" name="2. Foundation">
            <a:extLst>
              <a:ext uri="{FF2B5EF4-FFF2-40B4-BE49-F238E27FC236}">
                <a16:creationId xmlns:a16="http://schemas.microsoft.com/office/drawing/2014/main" id="{A852412F-C42C-28B1-8BB1-CDEF0BD1D9C5}"/>
              </a:ext>
            </a:extLst>
          </p:cNvPr>
          <p:cNvGrpSpPr/>
          <p:nvPr/>
        </p:nvGrpSpPr>
        <p:grpSpPr>
          <a:xfrm>
            <a:off x="3326096" y="2164274"/>
            <a:ext cx="2485292" cy="1925832"/>
            <a:chOff x="3227754" y="1851750"/>
            <a:chExt cx="2485292" cy="19258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D45A3F-0A7C-5D1D-0D20-272DD140A347}"/>
                </a:ext>
              </a:extLst>
            </p:cNvPr>
            <p:cNvSpPr txBox="1"/>
            <p:nvPr/>
          </p:nvSpPr>
          <p:spPr>
            <a:xfrm>
              <a:off x="3227754" y="3315917"/>
              <a:ext cx="24852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Quattrocento Sans" panose="020B0604020202020204" charset="0"/>
                </a:rPr>
                <a:t>2. Foundation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7B6770-5DF1-D725-BF67-CF41EFF2B436}"/>
                </a:ext>
              </a:extLst>
            </p:cNvPr>
            <p:cNvSpPr/>
            <p:nvPr/>
          </p:nvSpPr>
          <p:spPr>
            <a:xfrm>
              <a:off x="3750400" y="1851750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D8DC66D7-98C6-1D1E-E8FE-BB182915C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25192"/>
            <a:stretch/>
          </p:blipFill>
          <p:spPr>
            <a:xfrm>
              <a:off x="3773495" y="1929749"/>
              <a:ext cx="1393811" cy="1042684"/>
            </a:xfrm>
            <a:prstGeom prst="rect">
              <a:avLst/>
            </a:prstGeom>
          </p:spPr>
        </p:pic>
      </p:grpSp>
      <p:grpSp>
        <p:nvGrpSpPr>
          <p:cNvPr id="36" name="1. Floor Plan">
            <a:extLst>
              <a:ext uri="{FF2B5EF4-FFF2-40B4-BE49-F238E27FC236}">
                <a16:creationId xmlns:a16="http://schemas.microsoft.com/office/drawing/2014/main" id="{D778A3B9-7B3D-5A91-AF4C-EEF010788D93}"/>
              </a:ext>
            </a:extLst>
          </p:cNvPr>
          <p:cNvGrpSpPr/>
          <p:nvPr/>
        </p:nvGrpSpPr>
        <p:grpSpPr>
          <a:xfrm>
            <a:off x="685568" y="2131357"/>
            <a:ext cx="1993705" cy="1991665"/>
            <a:chOff x="640079" y="1785918"/>
            <a:chExt cx="1993705" cy="199166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830A97-596A-4EB4-8A93-876373B39A3A}"/>
                </a:ext>
              </a:extLst>
            </p:cNvPr>
            <p:cNvSpPr txBox="1"/>
            <p:nvPr/>
          </p:nvSpPr>
          <p:spPr>
            <a:xfrm>
              <a:off x="640079" y="3315918"/>
              <a:ext cx="1993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Quattrocento Sans" panose="020B0604020202020204" charset="0"/>
                </a:rPr>
                <a:t>1. </a:t>
              </a:r>
              <a:r>
                <a:rPr lang="en-GB" sz="2400" dirty="0">
                  <a:solidFill>
                    <a:schemeClr val="tx1"/>
                  </a:solidFill>
                  <a:latin typeface="Quattrocento Sans" panose="020B0604020202020204" charset="0"/>
                </a:rPr>
                <a:t>Floor plan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6BCF05-D49D-1C8A-36B1-CE5BD6318916}"/>
                </a:ext>
              </a:extLst>
            </p:cNvPr>
            <p:cNvSpPr/>
            <p:nvPr/>
          </p:nvSpPr>
          <p:spPr>
            <a:xfrm>
              <a:off x="916931" y="1785918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CB45279-7ED6-269B-3142-B2C938D3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7319" y="2076306"/>
              <a:ext cx="859225" cy="85922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FA0F667-0398-3963-2591-9C005D80DD02}"/>
              </a:ext>
            </a:extLst>
          </p:cNvPr>
          <p:cNvSpPr txBox="1"/>
          <p:nvPr/>
        </p:nvSpPr>
        <p:spPr>
          <a:xfrm>
            <a:off x="-6689" y="4866501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Icons sources: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53577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0" y="366418"/>
            <a:ext cx="270356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dirty="0">
                <a:latin typeface="Lora"/>
                <a:ea typeface="Lora"/>
                <a:cs typeface="Lora"/>
                <a:sym typeface="Lora"/>
              </a:rPr>
              <a:t>Accessibility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1FC57D9-0B8C-CDE7-DAAC-94B58B1A61FC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95FF6-2823-3ED6-6A3C-1666A95E3121}"/>
              </a:ext>
            </a:extLst>
          </p:cNvPr>
          <p:cNvSpPr txBox="1"/>
          <p:nvPr/>
        </p:nvSpPr>
        <p:spPr>
          <a:xfrm>
            <a:off x="273571" y="1477249"/>
            <a:ext cx="8668062" cy="2489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0B0C0C"/>
                </a:solidFill>
                <a:effectLst/>
                <a:latin typeface="Quattrocento Sans" panose="020B0502050000020003" pitchFamily="34" charset="0"/>
              </a:rPr>
              <a:t>At least 1 in 5 people in the UK have a long-term illness, impairment or disability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0B0C0C"/>
                </a:solidFill>
                <a:effectLst/>
                <a:latin typeface="Quattrocento Sans" panose="020B0502050000020003" pitchFamily="34" charset="0"/>
              </a:rPr>
              <a:t>The accessibility regulations came into force for public sector </a:t>
            </a:r>
            <a:r>
              <a:rPr lang="en-GB" sz="1600" dirty="0">
                <a:solidFill>
                  <a:srgbClr val="0B0C0C"/>
                </a:solidFill>
                <a:latin typeface="Quattrocento Sans" panose="020B0502050000020003" pitchFamily="34" charset="0"/>
              </a:rPr>
              <a:t>in </a:t>
            </a:r>
            <a:r>
              <a:rPr lang="en-GB" sz="1600" b="0" i="0" dirty="0">
                <a:solidFill>
                  <a:srgbClr val="0B0C0C"/>
                </a:solidFill>
                <a:effectLst/>
                <a:latin typeface="Quattrocento Sans" panose="020B0502050000020003" pitchFamily="34" charset="0"/>
              </a:rPr>
              <a:t>September 2018</a:t>
            </a:r>
          </a:p>
          <a:p>
            <a:pPr marL="285750" lvl="4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Quattrocento Sans" panose="020B0502050000020003" pitchFamily="34" charset="0"/>
              </a:rPr>
              <a:t>Failure to comply means breach of the Equality Act 2010 and the Disability Discrimination Act 1995</a:t>
            </a:r>
          </a:p>
          <a:p>
            <a:pPr marL="285750" lvl="4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Quattrocento Sans" panose="020B0502050000020003" pitchFamily="34" charset="0"/>
              </a:rPr>
              <a:t>Same exceptions to the regulations apply</a:t>
            </a:r>
          </a:p>
        </p:txBody>
      </p:sp>
    </p:spTree>
    <p:extLst>
      <p:ext uri="{BB962C8B-B14F-4D97-AF65-F5344CB8AC3E}">
        <p14:creationId xmlns:p14="http://schemas.microsoft.com/office/powerpoint/2010/main" val="1599799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0" y="366418"/>
            <a:ext cx="585899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dirty="0">
                <a:latin typeface="Lora"/>
                <a:ea typeface="Lora"/>
                <a:cs typeface="Lora"/>
                <a:sym typeface="Lora"/>
              </a:rPr>
              <a:t>Accessibility - Requirements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1FC57D9-0B8C-CDE7-DAAC-94B58B1A61FC}"/>
              </a:ext>
            </a:extLst>
          </p:cNvPr>
          <p:cNvSpPr txBox="1"/>
          <p:nvPr/>
        </p:nvSpPr>
        <p:spPr>
          <a:xfrm>
            <a:off x="25463" y="4835723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95FF6-2823-3ED6-6A3C-1666A95E3121}"/>
              </a:ext>
            </a:extLst>
          </p:cNvPr>
          <p:cNvSpPr txBox="1"/>
          <p:nvPr/>
        </p:nvSpPr>
        <p:spPr>
          <a:xfrm>
            <a:off x="273571" y="1477249"/>
            <a:ext cx="8668062" cy="1011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600" dirty="0">
                <a:latin typeface="Quattrocento Sans" panose="020B0502050000020003" pitchFamily="34" charset="0"/>
              </a:rPr>
              <a:t>Publish an accessibility statement that explains how accessible your website or mobile app is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600" dirty="0">
                <a:latin typeface="Quattrocento Sans" panose="020B0502050000020003" pitchFamily="34" charset="0"/>
              </a:rPr>
              <a:t>Meet the </a:t>
            </a:r>
            <a:r>
              <a:rPr lang="en-GB" sz="1600" dirty="0">
                <a:latin typeface="Quattrocento Sans" panose="020B0502050000020003" pitchFamily="34" charset="0"/>
                <a:hlinkClick r:id="rId7"/>
              </a:rPr>
              <a:t>Web Content Accessibility Guidelines 2.1 </a:t>
            </a:r>
            <a:r>
              <a:rPr lang="en-GB" sz="1600" dirty="0">
                <a:latin typeface="Quattrocento Sans" panose="020B0502050000020003" pitchFamily="34" charset="0"/>
              </a:rPr>
              <a:t>- Level AA</a:t>
            </a:r>
          </a:p>
        </p:txBody>
      </p:sp>
      <p:pic>
        <p:nvPicPr>
          <p:cNvPr id="25602" name="Picture 2" descr="WCAG Compliance Levels">
            <a:extLst>
              <a:ext uri="{FF2B5EF4-FFF2-40B4-BE49-F238E27FC236}">
                <a16:creationId xmlns:a16="http://schemas.microsoft.com/office/drawing/2014/main" id="{5698E447-8114-84E7-BB0B-6C947223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02" y="2571750"/>
            <a:ext cx="5858999" cy="248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14A8D2-0247-8F36-1E25-97F5429E3CF5}"/>
              </a:ext>
            </a:extLst>
          </p:cNvPr>
          <p:cNvSpPr/>
          <p:nvPr/>
        </p:nvSpPr>
        <p:spPr>
          <a:xfrm>
            <a:off x="3710066" y="3177915"/>
            <a:ext cx="1791324" cy="18813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808518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5004560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dirty="0">
                <a:latin typeface="Lora"/>
                <a:ea typeface="Lora"/>
                <a:cs typeface="Lora"/>
                <a:sym typeface="Lora"/>
              </a:rPr>
              <a:t>Accessibility - Guidance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1195FF6-2823-3ED6-6A3C-1666A95E3121}"/>
              </a:ext>
            </a:extLst>
          </p:cNvPr>
          <p:cNvSpPr txBox="1"/>
          <p:nvPr/>
        </p:nvSpPr>
        <p:spPr>
          <a:xfrm>
            <a:off x="273571" y="1477249"/>
            <a:ext cx="3811000" cy="298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600" dirty="0">
                <a:latin typeface="Quattrocento Sans" panose="020B0502050000020003" pitchFamily="34" charset="0"/>
              </a:rPr>
              <a:t>Government Analysis Function has useful guidelines applicable to data visualisation: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600" dirty="0">
                <a:latin typeface="Quattrocento Sans" panose="020B0502050000020003" pitchFamily="34" charset="0"/>
                <a:hlinkClick r:id="rId5"/>
              </a:rPr>
              <a:t>Charts</a:t>
            </a:r>
            <a:endParaRPr lang="en-GB" sz="1600" dirty="0">
              <a:latin typeface="Quattrocento Sans" panose="020B0502050000020003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600" dirty="0">
                <a:latin typeface="Quattrocento Sans" panose="020B0502050000020003" pitchFamily="34" charset="0"/>
                <a:hlinkClick r:id="rId6"/>
              </a:rPr>
              <a:t>Colours</a:t>
            </a:r>
            <a:endParaRPr lang="en-GB" sz="1600" dirty="0">
              <a:latin typeface="Quattrocento Sans" panose="020B0502050000020003" pitchFamily="34" charset="0"/>
            </a:endParaRPr>
          </a:p>
          <a:p>
            <a:pPr>
              <a:lnSpc>
                <a:spcPct val="200000"/>
              </a:lnSpc>
            </a:pPr>
            <a:endParaRPr lang="en-GB" sz="1600" dirty="0">
              <a:latin typeface="Quattrocento Sans" panose="020B05020500000200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03147-A9C8-CA7A-3B97-C4C0D9207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899" y="1150155"/>
            <a:ext cx="4242465" cy="38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17167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0" y="366418"/>
            <a:ext cx="4704757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dirty="0">
                <a:latin typeface="Lora"/>
                <a:ea typeface="Lora"/>
                <a:cs typeface="Lora"/>
                <a:sym typeface="Lora"/>
              </a:rPr>
              <a:t>Accessibility - Example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BFFC2D-D231-D655-D8CD-D79E4FFAB102}"/>
              </a:ext>
            </a:extLst>
          </p:cNvPr>
          <p:cNvSpPr txBox="1"/>
          <p:nvPr/>
        </p:nvSpPr>
        <p:spPr>
          <a:xfrm>
            <a:off x="25463" y="483572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789ECA-AC2D-A405-CC63-386A64377A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" b="2180"/>
          <a:stretch/>
        </p:blipFill>
        <p:spPr>
          <a:xfrm>
            <a:off x="140676" y="1608557"/>
            <a:ext cx="8862647" cy="2740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03602-3CEB-FD7B-E268-80CFDB4EF3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" b="2180"/>
          <a:stretch/>
        </p:blipFill>
        <p:spPr>
          <a:xfrm>
            <a:off x="140675" y="1625598"/>
            <a:ext cx="8862647" cy="274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75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0" y="366418"/>
            <a:ext cx="4847163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dirty="0">
                <a:latin typeface="Lora"/>
                <a:ea typeface="Lora"/>
                <a:cs typeface="Lora"/>
                <a:sym typeface="Lora"/>
              </a:rPr>
              <a:t>Accessibility - Example</a:t>
            </a:r>
            <a:endParaRPr sz="3200" b="1" dirty="0"/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7F240DD0-1FF1-D724-AF1E-4D8D09FB0412}"/>
              </a:ext>
            </a:extLst>
          </p:cNvPr>
          <p:cNvGrpSpPr/>
          <p:nvPr/>
        </p:nvGrpSpPr>
        <p:grpSpPr>
          <a:xfrm>
            <a:off x="777592" y="590770"/>
            <a:ext cx="402110" cy="402110"/>
            <a:chOff x="777592" y="590770"/>
            <a:chExt cx="402110" cy="402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E072D3-7FFE-4C1B-B7AC-8AF5376333D0}"/>
                </a:ext>
              </a:extLst>
            </p:cNvPr>
            <p:cNvSpPr/>
            <p:nvPr/>
          </p:nvSpPr>
          <p:spPr>
            <a:xfrm>
              <a:off x="777592" y="590770"/>
              <a:ext cx="402110" cy="402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Quattrocento Sans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0A5611F-BC5C-9849-8B0F-B6F775C92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76" r="14682" b="19057"/>
            <a:stretch/>
          </p:blipFill>
          <p:spPr>
            <a:xfrm>
              <a:off x="841314" y="658152"/>
              <a:ext cx="274667" cy="29865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4B0205-8979-E324-99F3-D86AA7CEC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6"/>
          <a:stretch/>
        </p:blipFill>
        <p:spPr>
          <a:xfrm>
            <a:off x="172965" y="1709006"/>
            <a:ext cx="8763001" cy="2705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9E2CE-36E1-D00D-47E9-E080CC4607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8" b="-2448"/>
          <a:stretch/>
        </p:blipFill>
        <p:spPr>
          <a:xfrm>
            <a:off x="172965" y="1726046"/>
            <a:ext cx="8796019" cy="275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1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"/>
          <p:cNvSpPr txBox="1">
            <a:spLocks noGrp="1"/>
          </p:cNvSpPr>
          <p:nvPr>
            <p:ph type="subTitle" idx="4294967295"/>
          </p:nvPr>
        </p:nvSpPr>
        <p:spPr>
          <a:xfrm>
            <a:off x="6451" y="1867771"/>
            <a:ext cx="4572552" cy="1399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indent="0" algn="ctr">
              <a:buNone/>
            </a:pPr>
            <a:r>
              <a:rPr lang="en" sz="2200" dirty="0">
                <a:solidFill>
                  <a:schemeClr val="dk1"/>
                </a:solidFill>
              </a:rPr>
              <a:t>You can find me at:</a:t>
            </a:r>
          </a:p>
          <a:p>
            <a:pPr marL="457200" lvl="1" indent="0" algn="ctr">
              <a:buNone/>
            </a:pPr>
            <a:endParaRPr lang="en-GB" dirty="0">
              <a:latin typeface="Quattrocento Sans" panose="020B0604020202020204" charset="0"/>
            </a:endParaRPr>
          </a:p>
          <a:p>
            <a:pPr marL="457200" lvl="1" indent="0" algn="ctr">
              <a:buNone/>
            </a:pPr>
            <a:endParaRPr lang="en-GB" dirty="0">
              <a:latin typeface="Quattrocento Sans" panose="020B0604020202020204" charset="0"/>
            </a:endParaRPr>
          </a:p>
          <a:p>
            <a:pPr marL="457200" lvl="1" indent="0" algn="ctr">
              <a:buNone/>
            </a:pPr>
            <a:r>
              <a:rPr lang="en-GB" dirty="0">
                <a:latin typeface="Quattrocento Sans" panose="020B0604020202020204" charset="0"/>
              </a:rPr>
              <a:t>Flavio Meneses</a:t>
            </a:r>
            <a:endParaRPr dirty="0">
              <a:solidFill>
                <a:schemeClr val="dk1"/>
              </a:solidFill>
            </a:endParaRPr>
          </a:p>
          <a:p>
            <a:pPr marL="114300" indent="0" algn="ctr">
              <a:buSzPts val="1800"/>
              <a:buNone/>
            </a:pPr>
            <a:endParaRPr sz="2200" dirty="0">
              <a:solidFill>
                <a:schemeClr val="dk1"/>
              </a:solidFill>
            </a:endParaRPr>
          </a:p>
        </p:txBody>
      </p:sp>
      <p:cxnSp>
        <p:nvCxnSpPr>
          <p:cNvPr id="323" name="Google Shape;323;p30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30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cxnSp>
        <p:nvCxnSpPr>
          <p:cNvPr id="325" name="Google Shape;325;p30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" name="Google Shape;326;p30"/>
          <p:cNvSpPr/>
          <p:nvPr/>
        </p:nvSpPr>
        <p:spPr>
          <a:xfrm>
            <a:off x="831925" y="859175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30"/>
          <p:cNvGrpSpPr/>
          <p:nvPr/>
        </p:nvGrpSpPr>
        <p:grpSpPr>
          <a:xfrm>
            <a:off x="1148888" y="1190759"/>
            <a:ext cx="505722" cy="475767"/>
            <a:chOff x="5972700" y="2330200"/>
            <a:chExt cx="411625" cy="387275"/>
          </a:xfrm>
        </p:grpSpPr>
        <p:sp>
          <p:nvSpPr>
            <p:cNvPr id="328" name="Google Shape;328;p3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Google Shape;1688;p51">
            <a:hlinkClick r:id="rId3"/>
            <a:extLst>
              <a:ext uri="{FF2B5EF4-FFF2-40B4-BE49-F238E27FC236}">
                <a16:creationId xmlns:a16="http://schemas.microsoft.com/office/drawing/2014/main" id="{93C7F9CF-2B0B-44F5-A2E3-031BE068CC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8389" y="4875791"/>
            <a:ext cx="813630" cy="1955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5FCDF-1819-4C41-80F7-0962EFCF0044}"/>
              </a:ext>
            </a:extLst>
          </p:cNvPr>
          <p:cNvSpPr txBox="1"/>
          <p:nvPr/>
        </p:nvSpPr>
        <p:spPr>
          <a:xfrm>
            <a:off x="5596063" y="4841726"/>
            <a:ext cx="2984412" cy="270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lvl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GB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 template by </a:t>
            </a:r>
            <a:r>
              <a:rPr lang="en-GB" sz="1050" u="sng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</a:t>
            </a:r>
            <a:endParaRPr lang="en-GB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16" descr="LinkedIn logo - Free logo icons">
            <a:extLst>
              <a:ext uri="{FF2B5EF4-FFF2-40B4-BE49-F238E27FC236}">
                <a16:creationId xmlns:a16="http://schemas.microsoft.com/office/drawing/2014/main" id="{570C7FCD-D2C0-49A6-A114-D4445C33D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6" y="3399212"/>
            <a:ext cx="270247" cy="27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22;p30">
            <a:extLst>
              <a:ext uri="{FF2B5EF4-FFF2-40B4-BE49-F238E27FC236}">
                <a16:creationId xmlns:a16="http://schemas.microsoft.com/office/drawing/2014/main" id="{5E85C4B9-EDCF-6CF9-6B88-C8B5674E44D9}"/>
              </a:ext>
            </a:extLst>
          </p:cNvPr>
          <p:cNvSpPr txBox="1">
            <a:spLocks/>
          </p:cNvSpPr>
          <p:nvPr/>
        </p:nvSpPr>
        <p:spPr>
          <a:xfrm>
            <a:off x="4582227" y="1867771"/>
            <a:ext cx="4555322" cy="139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endParaRPr lang="en-GB" sz="2200" dirty="0"/>
          </a:p>
          <a:p>
            <a:pPr marL="0" indent="0" algn="ctr">
              <a:buFont typeface="Quattrocento Sans"/>
              <a:buNone/>
            </a:pPr>
            <a:r>
              <a:rPr lang="en-GB" sz="2200" dirty="0"/>
              <a:t>Feedback: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9310FEC-A2A1-28C9-2E2B-6116D2ED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75" y="2764627"/>
            <a:ext cx="15716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5317-A02A-CBB3-6854-B536631FF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Sponsors – </a:t>
            </a:r>
            <a:r>
              <a:rPr lang="en-GB" i="1"/>
              <a:t>Thank you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05CA08-1EE8-6BB6-0B82-DB5DEAB56C23}"/>
              </a:ext>
            </a:extLst>
          </p:cNvPr>
          <p:cNvSpPr txBox="1">
            <a:spLocks/>
          </p:cNvSpPr>
          <p:nvPr/>
        </p:nvSpPr>
        <p:spPr>
          <a:xfrm>
            <a:off x="53976" y="4496940"/>
            <a:ext cx="9036050" cy="668507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200" i="1"/>
              <a:t>We couldn’t do it without you.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B0DE11-FAA8-339A-2C60-9B17C7B85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589" y="91254"/>
            <a:ext cx="3786383" cy="19513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DC43D8-B611-9B25-9B55-1C3C2A2C7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413" y="1900602"/>
            <a:ext cx="3050574" cy="11063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9AAC4E-721B-7570-D949-96DA1BC4D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81" y="1832941"/>
            <a:ext cx="4864525" cy="991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1B8A21-46CF-3A3E-730E-CCC8A7B61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4" y="3204616"/>
            <a:ext cx="4542652" cy="10748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9F89CB-5454-037F-F8E1-B3BA4AFEF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063" y="3292737"/>
            <a:ext cx="4079274" cy="8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Horizontal Line">
            <a:extLst>
              <a:ext uri="{FF2B5EF4-FFF2-40B4-BE49-F238E27FC236}">
                <a16:creationId xmlns:a16="http://schemas.microsoft.com/office/drawing/2014/main" id="{20512831-F963-72E3-AD77-015F99712DE0}"/>
              </a:ext>
            </a:extLst>
          </p:cNvPr>
          <p:cNvCxnSpPr>
            <a:cxnSpLocks/>
          </p:cNvCxnSpPr>
          <p:nvPr/>
        </p:nvCxnSpPr>
        <p:spPr>
          <a:xfrm>
            <a:off x="0" y="2571750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CD929AD0-2369-AC5B-6E71-B7E647CF4FF4}"/>
              </a:ext>
            </a:extLst>
          </p:cNvPr>
          <p:cNvSpPr txBox="1">
            <a:spLocks/>
          </p:cNvSpPr>
          <p:nvPr/>
        </p:nvSpPr>
        <p:spPr>
          <a:xfrm>
            <a:off x="1624852" y="2255769"/>
            <a:ext cx="2624060" cy="67768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atin typeface="Lora" pitchFamily="2" charset="0"/>
              </a:rPr>
              <a:t>1. Floor Plan</a:t>
            </a:r>
          </a:p>
        </p:txBody>
      </p:sp>
      <p:grpSp>
        <p:nvGrpSpPr>
          <p:cNvPr id="10" name="Icon">
            <a:extLst>
              <a:ext uri="{FF2B5EF4-FFF2-40B4-BE49-F238E27FC236}">
                <a16:creationId xmlns:a16="http://schemas.microsoft.com/office/drawing/2014/main" id="{B344A497-A75F-BE0F-1DC3-9501B6204759}"/>
              </a:ext>
            </a:extLst>
          </p:cNvPr>
          <p:cNvGrpSpPr/>
          <p:nvPr/>
        </p:nvGrpSpPr>
        <p:grpSpPr>
          <a:xfrm>
            <a:off x="1081582" y="2301750"/>
            <a:ext cx="540000" cy="540000"/>
            <a:chOff x="1081582" y="2301750"/>
            <a:chExt cx="540000" cy="54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39C5E49-6625-657E-826B-2C116BEE45D9}"/>
                </a:ext>
              </a:extLst>
            </p:cNvPr>
            <p:cNvSpPr/>
            <p:nvPr/>
          </p:nvSpPr>
          <p:spPr>
            <a:xfrm>
              <a:off x="1081582" y="2301750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6D00185-A53F-8A5D-E2F2-31F2EC105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8247" y="2398415"/>
              <a:ext cx="346670" cy="346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2905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2" y="390271"/>
            <a:ext cx="3938172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800" b="1" dirty="0">
                <a:latin typeface="Lora"/>
                <a:ea typeface="Lora"/>
                <a:cs typeface="Lora"/>
                <a:sym typeface="Lora"/>
              </a:rPr>
              <a:t>Gather Requirements</a:t>
            </a:r>
            <a:endParaRPr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EC19A-1FEC-BF77-CF36-7E0F0B359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" t="333" r="957"/>
          <a:stretch/>
        </p:blipFill>
        <p:spPr>
          <a:xfrm>
            <a:off x="1917964" y="1061825"/>
            <a:ext cx="5308072" cy="3926340"/>
          </a:xfrm>
          <a:prstGeom prst="rect">
            <a:avLst/>
          </a:prstGeom>
          <a:ln cap="rnd">
            <a:solidFill>
              <a:schemeClr val="bg1">
                <a:lumMod val="8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2703B6-3F8E-292A-A2DA-82AFF8DFD2AF}"/>
              </a:ext>
            </a:extLst>
          </p:cNvPr>
          <p:cNvSpPr txBox="1"/>
          <p:nvPr/>
        </p:nvSpPr>
        <p:spPr>
          <a:xfrm>
            <a:off x="6450" y="483427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8" name="Icon">
            <a:extLst>
              <a:ext uri="{FF2B5EF4-FFF2-40B4-BE49-F238E27FC236}">
                <a16:creationId xmlns:a16="http://schemas.microsoft.com/office/drawing/2014/main" id="{C3E4DF56-CEC7-EDAE-3721-F2C0DCBED474}"/>
              </a:ext>
            </a:extLst>
          </p:cNvPr>
          <p:cNvGrpSpPr/>
          <p:nvPr/>
        </p:nvGrpSpPr>
        <p:grpSpPr>
          <a:xfrm>
            <a:off x="708647" y="521825"/>
            <a:ext cx="540000" cy="540000"/>
            <a:chOff x="708647" y="521825"/>
            <a:chExt cx="540000" cy="54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2EACA67-1614-92E1-7ED0-411F0C0E938A}"/>
                </a:ext>
              </a:extLst>
            </p:cNvPr>
            <p:cNvSpPr/>
            <p:nvPr/>
          </p:nvSpPr>
          <p:spPr>
            <a:xfrm>
              <a:off x="708647" y="52182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4D99913-0DBD-CA6C-CC79-BB0B56CB2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312" y="618490"/>
              <a:ext cx="346670" cy="346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94230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29BBDA6-0004-0F95-EECE-65D8197385D3}"/>
              </a:ext>
            </a:extLst>
          </p:cNvPr>
          <p:cNvSpPr txBox="1"/>
          <p:nvPr/>
        </p:nvSpPr>
        <p:spPr>
          <a:xfrm>
            <a:off x="6450" y="2779022"/>
            <a:ext cx="369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0000"/>
                </a:solidFill>
                <a:effectLst/>
                <a:latin typeface="Quattrocento Sans" panose="020B0502050000020003" pitchFamily="34" charset="0"/>
              </a:rPr>
              <a:t>Tube map c.1908</a:t>
            </a:r>
          </a:p>
        </p:txBody>
      </p:sp>
      <p:sp>
        <p:nvSpPr>
          <p:cNvPr id="8" name="Source 1 and 2">
            <a:extLst>
              <a:ext uri="{FF2B5EF4-FFF2-40B4-BE49-F238E27FC236}">
                <a16:creationId xmlns:a16="http://schemas.microsoft.com/office/drawing/2014/main" id="{BB79709E-C66C-8601-FB25-755C903B969F}"/>
              </a:ext>
            </a:extLst>
          </p:cNvPr>
          <p:cNvSpPr txBox="1"/>
          <p:nvPr/>
        </p:nvSpPr>
        <p:spPr>
          <a:xfrm>
            <a:off x="24490" y="4827124"/>
            <a:ext cx="1145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effectLst/>
                <a:latin typeface="Quattrocento Sans" panose="020B05020500000200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dirty="0">
              <a:solidFill>
                <a:schemeClr val="bg1">
                  <a:lumMod val="75000"/>
                </a:schemeClr>
              </a:solidFill>
              <a:effectLst/>
              <a:latin typeface="Quattrocento Sans" panose="020B0502050000020003" pitchFamily="34" charset="0"/>
            </a:endParaRPr>
          </a:p>
        </p:txBody>
      </p:sp>
      <p:pic>
        <p:nvPicPr>
          <p:cNvPr id="5124" name="Map 2" descr="1932">
            <a:extLst>
              <a:ext uri="{FF2B5EF4-FFF2-40B4-BE49-F238E27FC236}">
                <a16:creationId xmlns:a16="http://schemas.microsoft.com/office/drawing/2014/main" id="{140F01ED-7EF6-15E5-2306-5419B2B5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63" y="1012379"/>
            <a:ext cx="5035862" cy="40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Map 1" descr="1908">
            <a:extLst>
              <a:ext uri="{FF2B5EF4-FFF2-40B4-BE49-F238E27FC236}">
                <a16:creationId xmlns:a16="http://schemas.microsoft.com/office/drawing/2014/main" id="{9FA5BF45-717F-FDAA-06A1-08563DAF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63" y="1061825"/>
            <a:ext cx="4957714" cy="39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Icon">
            <a:extLst>
              <a:ext uri="{FF2B5EF4-FFF2-40B4-BE49-F238E27FC236}">
                <a16:creationId xmlns:a16="http://schemas.microsoft.com/office/drawing/2014/main" id="{0C8BE656-8DC4-98D5-93D1-74112A904F1B}"/>
              </a:ext>
            </a:extLst>
          </p:cNvPr>
          <p:cNvGrpSpPr/>
          <p:nvPr/>
        </p:nvGrpSpPr>
        <p:grpSpPr>
          <a:xfrm>
            <a:off x="708647" y="521825"/>
            <a:ext cx="540000" cy="540000"/>
            <a:chOff x="708647" y="521825"/>
            <a:chExt cx="540000" cy="54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798D4E4-DE69-751E-3F7D-D706E371D07F}"/>
                </a:ext>
              </a:extLst>
            </p:cNvPr>
            <p:cNvSpPr/>
            <p:nvPr/>
          </p:nvSpPr>
          <p:spPr>
            <a:xfrm>
              <a:off x="708647" y="52182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15" name="Picture 1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1CF36B6-C720-BC0F-30F7-A117A7ED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312" y="618490"/>
              <a:ext cx="346670" cy="346670"/>
            </a:xfrm>
            <a:prstGeom prst="rect">
              <a:avLst/>
            </a:prstGeom>
          </p:spPr>
        </p:pic>
      </p:grpSp>
      <p:sp>
        <p:nvSpPr>
          <p:cNvPr id="16" name="Google Shape;100;p14">
            <a:extLst>
              <a:ext uri="{FF2B5EF4-FFF2-40B4-BE49-F238E27FC236}">
                <a16:creationId xmlns:a16="http://schemas.microsoft.com/office/drawing/2014/main" id="{A54B3486-3B0E-EC72-B396-CC57A927595D}"/>
              </a:ext>
            </a:extLst>
          </p:cNvPr>
          <p:cNvSpPr txBox="1">
            <a:spLocks/>
          </p:cNvSpPr>
          <p:nvPr/>
        </p:nvSpPr>
        <p:spPr>
          <a:xfrm>
            <a:off x="1381252" y="390271"/>
            <a:ext cx="3938172" cy="57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en-GB" sz="2800" b="1">
                <a:latin typeface="Lora"/>
                <a:ea typeface="Lora"/>
                <a:cs typeface="Lora"/>
                <a:sym typeface="Lora"/>
              </a:rPr>
              <a:t>Gather Requirements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4428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6" name="Beck's Map">
            <a:extLst>
              <a:ext uri="{FF2B5EF4-FFF2-40B4-BE49-F238E27FC236}">
                <a16:creationId xmlns:a16="http://schemas.microsoft.com/office/drawing/2014/main" id="{DFC0329F-A3C6-0AEC-F3F1-02E986A9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02" y="1091219"/>
            <a:ext cx="5308523" cy="392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6C55FD-5AB6-776C-0130-81896DFA1E6C}"/>
              </a:ext>
            </a:extLst>
          </p:cNvPr>
          <p:cNvSpPr txBox="1"/>
          <p:nvPr/>
        </p:nvSpPr>
        <p:spPr>
          <a:xfrm>
            <a:off x="0" y="2760288"/>
            <a:ext cx="369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0000"/>
                </a:solidFill>
                <a:effectLst/>
                <a:latin typeface="Quattrocento Sans" panose="020B0502050000020003" pitchFamily="34" charset="0"/>
              </a:rPr>
              <a:t>Harry Beck’s map 1933</a:t>
            </a:r>
          </a:p>
        </p:txBody>
      </p:sp>
      <p:sp>
        <p:nvSpPr>
          <p:cNvPr id="12" name="Source 1 and 2">
            <a:extLst>
              <a:ext uri="{FF2B5EF4-FFF2-40B4-BE49-F238E27FC236}">
                <a16:creationId xmlns:a16="http://schemas.microsoft.com/office/drawing/2014/main" id="{A24FA829-CDDC-C1CF-3B34-DC4C92C0FDDD}"/>
              </a:ext>
            </a:extLst>
          </p:cNvPr>
          <p:cNvSpPr txBox="1"/>
          <p:nvPr/>
        </p:nvSpPr>
        <p:spPr>
          <a:xfrm>
            <a:off x="23445" y="4821069"/>
            <a:ext cx="1145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effectLst/>
                <a:latin typeface="Quattrocento Sans" panose="020B05020500000200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GB" sz="1200" dirty="0">
              <a:solidFill>
                <a:schemeClr val="bg1">
                  <a:lumMod val="75000"/>
                </a:schemeClr>
              </a:solidFill>
              <a:effectLst/>
              <a:latin typeface="Quattrocento Sans" panose="020B0502050000020003" pitchFamily="34" charset="0"/>
            </a:endParaRPr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EE8010AF-A97F-113B-4CC3-C760221E2A97}"/>
              </a:ext>
            </a:extLst>
          </p:cNvPr>
          <p:cNvGrpSpPr/>
          <p:nvPr/>
        </p:nvGrpSpPr>
        <p:grpSpPr>
          <a:xfrm>
            <a:off x="708647" y="521825"/>
            <a:ext cx="540000" cy="540000"/>
            <a:chOff x="708647" y="521825"/>
            <a:chExt cx="540000" cy="54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696145-8D48-B076-6300-B0F6CE264AF7}"/>
                </a:ext>
              </a:extLst>
            </p:cNvPr>
            <p:cNvSpPr/>
            <p:nvPr/>
          </p:nvSpPr>
          <p:spPr>
            <a:xfrm>
              <a:off x="708647" y="52182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1C4B868-6E1F-D237-0767-243F6D22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312" y="618490"/>
              <a:ext cx="346670" cy="346670"/>
            </a:xfrm>
            <a:prstGeom prst="rect">
              <a:avLst/>
            </a:prstGeom>
          </p:spPr>
        </p:pic>
      </p:grpSp>
      <p:sp>
        <p:nvSpPr>
          <p:cNvPr id="11" name="Google Shape;100;p14">
            <a:extLst>
              <a:ext uri="{FF2B5EF4-FFF2-40B4-BE49-F238E27FC236}">
                <a16:creationId xmlns:a16="http://schemas.microsoft.com/office/drawing/2014/main" id="{74174BBD-B215-4A34-315E-962756506EA0}"/>
              </a:ext>
            </a:extLst>
          </p:cNvPr>
          <p:cNvSpPr txBox="1">
            <a:spLocks/>
          </p:cNvSpPr>
          <p:nvPr/>
        </p:nvSpPr>
        <p:spPr>
          <a:xfrm>
            <a:off x="1381252" y="390271"/>
            <a:ext cx="3938172" cy="57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en-GB" sz="2800" b="1">
                <a:latin typeface="Lora"/>
                <a:ea typeface="Lora"/>
                <a:cs typeface="Lora"/>
                <a:sym typeface="Lora"/>
              </a:rPr>
              <a:t>Gather Requirements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0646645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>
            <a:cxnSpLocks/>
          </p:cNvCxnSpPr>
          <p:nvPr/>
        </p:nvCxnSpPr>
        <p:spPr>
          <a:xfrm>
            <a:off x="6450" y="791825"/>
            <a:ext cx="91375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1381251" y="366418"/>
            <a:ext cx="2901299" cy="57334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dirty="0">
                <a:latin typeface="Lora"/>
                <a:ea typeface="Lora"/>
                <a:cs typeface="Lora"/>
                <a:sym typeface="Lora"/>
              </a:rPr>
              <a:t>Wireframing</a:t>
            </a:r>
            <a:endParaRPr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22091-22E8-198E-4765-F203CF15CA8B}"/>
              </a:ext>
            </a:extLst>
          </p:cNvPr>
          <p:cNvSpPr txBox="1"/>
          <p:nvPr/>
        </p:nvSpPr>
        <p:spPr>
          <a:xfrm>
            <a:off x="25463" y="4840224"/>
            <a:ext cx="1837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Credit: David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Smallbone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218" name="Picture 2" descr="No alternative text description for this image">
            <a:extLst>
              <a:ext uri="{FF2B5EF4-FFF2-40B4-BE49-F238E27FC236}">
                <a16:creationId xmlns:a16="http://schemas.microsoft.com/office/drawing/2014/main" id="{6E42817E-D0F3-02E0-88DF-BFF12992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95" y="1059180"/>
            <a:ext cx="5209283" cy="40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Icon">
            <a:extLst>
              <a:ext uri="{FF2B5EF4-FFF2-40B4-BE49-F238E27FC236}">
                <a16:creationId xmlns:a16="http://schemas.microsoft.com/office/drawing/2014/main" id="{DAFC52E7-9C28-7B91-7EC7-EF9566BF890E}"/>
              </a:ext>
            </a:extLst>
          </p:cNvPr>
          <p:cNvGrpSpPr/>
          <p:nvPr/>
        </p:nvGrpSpPr>
        <p:grpSpPr>
          <a:xfrm>
            <a:off x="708647" y="521825"/>
            <a:ext cx="540000" cy="540000"/>
            <a:chOff x="708647" y="521825"/>
            <a:chExt cx="540000" cy="54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8311571-644D-38DB-BECE-C3464E3BD94A}"/>
                </a:ext>
              </a:extLst>
            </p:cNvPr>
            <p:cNvSpPr/>
            <p:nvPr/>
          </p:nvSpPr>
          <p:spPr>
            <a:xfrm>
              <a:off x="708647" y="52182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solidFill>
                  <a:schemeClr val="tx1"/>
                </a:solidFill>
                <a:latin typeface="Lora" pitchFamily="2" charset="0"/>
              </a:endParaRPr>
            </a:p>
          </p:txBody>
        </p:sp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B67B543-8C28-F0EE-202A-5A01DF5F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312" y="618490"/>
              <a:ext cx="346670" cy="346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08309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On-screen Show (16:9)</PresentationFormat>
  <Paragraphs>136</Paragraphs>
  <Slides>46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Quattrocento Sans</vt:lpstr>
      <vt:lpstr>Lora</vt:lpstr>
      <vt:lpstr>Verdana</vt:lpstr>
      <vt:lpstr>Arial</vt:lpstr>
      <vt:lpstr>proxima-nova</vt:lpstr>
      <vt:lpstr>Viola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Sponsors –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BI Advanced Visuals</dc:title>
  <dc:creator>Flavio</dc:creator>
  <cp:lastModifiedBy>Flávio Flávio</cp:lastModifiedBy>
  <cp:revision>79</cp:revision>
  <dcterms:modified xsi:type="dcterms:W3CDTF">2023-10-04T22:16:39Z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2fa3fd3-029b-403d-91b4-1dc930cb0e60_Enabled">
    <vt:lpwstr>true</vt:lpwstr>
  </property>
  <property fmtid="{D5CDD505-2E9C-101B-9397-08002B2CF9AE}" pid="3" name="MSIP_Label_82fa3fd3-029b-403d-91b4-1dc930cb0e60_SetDate">
    <vt:lpwstr>2021-11-25T12:30:36Z</vt:lpwstr>
  </property>
  <property fmtid="{D5CDD505-2E9C-101B-9397-08002B2CF9AE}" pid="4" name="MSIP_Label_82fa3fd3-029b-403d-91b4-1dc930cb0e60_Method">
    <vt:lpwstr>Standard</vt:lpwstr>
  </property>
  <property fmtid="{D5CDD505-2E9C-101B-9397-08002B2CF9AE}" pid="5" name="MSIP_Label_82fa3fd3-029b-403d-91b4-1dc930cb0e60_Name">
    <vt:lpwstr>82fa3fd3-029b-403d-91b4-1dc930cb0e60</vt:lpwstr>
  </property>
  <property fmtid="{D5CDD505-2E9C-101B-9397-08002B2CF9AE}" pid="6" name="MSIP_Label_82fa3fd3-029b-403d-91b4-1dc930cb0e60_SiteId">
    <vt:lpwstr>4ae48b41-0137-4599-8661-fc641fe77bea</vt:lpwstr>
  </property>
  <property fmtid="{D5CDD505-2E9C-101B-9397-08002B2CF9AE}" pid="7" name="MSIP_Label_82fa3fd3-029b-403d-91b4-1dc930cb0e60_ActionId">
    <vt:lpwstr>421e8d13-0a9d-4c5d-8414-a097aba38c3d</vt:lpwstr>
  </property>
  <property fmtid="{D5CDD505-2E9C-101B-9397-08002B2CF9AE}" pid="8" name="MSIP_Label_82fa3fd3-029b-403d-91b4-1dc930cb0e60_ContentBits">
    <vt:lpwstr>0</vt:lpwstr>
  </property>
</Properties>
</file>