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321" r:id="rId2"/>
    <p:sldId id="303" r:id="rId3"/>
    <p:sldId id="258" r:id="rId4"/>
    <p:sldId id="259" r:id="rId5"/>
    <p:sldId id="327" r:id="rId6"/>
    <p:sldId id="329" r:id="rId7"/>
    <p:sldId id="322" r:id="rId8"/>
    <p:sldId id="328" r:id="rId9"/>
    <p:sldId id="304" r:id="rId10"/>
    <p:sldId id="306" r:id="rId11"/>
    <p:sldId id="307" r:id="rId12"/>
    <p:sldId id="309" r:id="rId13"/>
    <p:sldId id="312" r:id="rId14"/>
    <p:sldId id="313" r:id="rId15"/>
    <p:sldId id="314" r:id="rId16"/>
    <p:sldId id="318" r:id="rId17"/>
    <p:sldId id="334" r:id="rId18"/>
    <p:sldId id="315" r:id="rId19"/>
    <p:sldId id="310" r:id="rId20"/>
    <p:sldId id="325" r:id="rId21"/>
    <p:sldId id="330" r:id="rId22"/>
    <p:sldId id="331" r:id="rId23"/>
    <p:sldId id="333" r:id="rId24"/>
    <p:sldId id="332" r:id="rId25"/>
    <p:sldId id="324" r:id="rId26"/>
    <p:sldId id="311" r:id="rId27"/>
    <p:sldId id="316" r:id="rId28"/>
    <p:sldId id="317" r:id="rId29"/>
    <p:sldId id="274" r:id="rId3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Lora" pitchFamily="2" charset="0"/>
      <p:regular r:id="rId36"/>
      <p:bold r:id="rId37"/>
      <p:italic r:id="rId38"/>
      <p:boldItalic r:id="rId39"/>
    </p:embeddedFont>
    <p:embeddedFont>
      <p:font typeface="Quattrocento Sans" panose="020B05020500000200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37"/>
    <a:srgbClr val="EBD786"/>
    <a:srgbClr val="1C1A44"/>
    <a:srgbClr val="090C3C"/>
    <a:srgbClr val="1D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5754" autoAdjust="0"/>
  </p:normalViewPr>
  <p:slideViewPr>
    <p:cSldViewPr snapToGrid="0">
      <p:cViewPr varScale="1">
        <p:scale>
          <a:sx n="140" d="100"/>
          <a:sy n="140" d="100"/>
        </p:scale>
        <p:origin x="9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51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49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numpy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np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seaborn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sns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pyplot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plt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39700" lvl="0" indent="0">
              <a:buFontTx/>
              <a:buNone/>
            </a:pP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set_theme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"ticks"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RandomState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gamma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-.5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jointplot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kind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"hex"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"#4CB391"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plt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401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61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6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93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36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81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807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31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19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456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184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3193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226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446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8201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002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436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83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22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0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77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99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37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ceptualedge.com/example19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power-bi/connect-data/desktop-python-visuals#known-limitations" TargetMode="External"/><Relationship Id="rId5" Type="http://schemas.openxmlformats.org/officeDocument/2006/relationships/hyperlink" Target="https://seaborn.pydata.org/generated/seaborn.jointplot.html#seaborn.jointplot" TargetMode="External"/><Relationship Id="rId4" Type="http://schemas.openxmlformats.org/officeDocument/2006/relationships/hyperlink" Target="https://docs.microsoft.com/en-us/power-bi/connect-data/desktop-python-scrip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graphics/svg_intro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TA2MmY0NjYtNzY0Ny00OTY3LWExMDMtMmMwNWRhMjY3MjcyIiwidCI6ImIwYjJkNGZlLWY4MmEtNGFkMS1iY2E3LWFjOWQzYzlkM2RlNiJ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flaviomeneses_artificialintelligence-machinelearning-powerbi-activity-6777136998038695936-uX4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mFlYzVjY2YtMTViYS00ZmU1LTlhNDQtNmE3ZDQxYjc4YTQwIiwidCI6ImIwYjJkNGZlLWY4MmEtNGFkMS1iY2E3LWFjOWQzYzlkM2RlNiJ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2RlNGViZjUtN2I5OC00NzU1LWE4MjgtYjFmYjIxYzQ1NjI5IiwidCI6ImIwYjJkNGZlLWY4MmEtNGFkMS1iY2E3LWFjOWQzYzlkM2RlNiJ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ga.github.io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editor/#/examples/vega/bar-char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ga.github.io/editor/#/examples/vega/earthquak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ga.github.io/editor/#/example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iculator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bi.microsoft.com/en-us/developers/custom-visualizatio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slidescarnival.com/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evolution.co.uk/requirements-gather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orstock.com/royalty-free-vector/wireframes-screens-dashboard-ui-and-ux-design-vector-287095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microsoft.com/ww-landing-The-DIY-Guide-to-Dazzling-Data-ebook.html?CR_CC=200708316&amp;ls=Website&amp;lsd=MSD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powerbi.com/t5/Data-Stories-Gallery/FT-Visual-Vocabulary-Power-BI-Edition/td-p/5844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C1A44"/>
            </a:gs>
            <a:gs pos="100000">
              <a:srgbClr val="0909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62A4D10-2F34-D5CC-B056-EC63CAA3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52" y="856347"/>
            <a:ext cx="6107696" cy="34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8408385" y="482777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Source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0B857-249D-4CA0-BBEB-1DA350C73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1" y="1116983"/>
            <a:ext cx="4614950" cy="3672528"/>
          </a:xfrm>
          <a:prstGeom prst="rect">
            <a:avLst/>
          </a:prstGeom>
          <a:ln cap="rnd"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38F94B-F882-7686-81C4-9CED385B376A}"/>
              </a:ext>
            </a:extLst>
          </p:cNvPr>
          <p:cNvSpPr txBox="1"/>
          <p:nvPr/>
        </p:nvSpPr>
        <p:spPr>
          <a:xfrm>
            <a:off x="71043" y="2782274"/>
            <a:ext cx="4158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A case study</a:t>
            </a:r>
          </a:p>
        </p:txBody>
      </p:sp>
    </p:spTree>
    <p:extLst>
      <p:ext uri="{BB962C8B-B14F-4D97-AF65-F5344CB8AC3E}">
        <p14:creationId xmlns:p14="http://schemas.microsoft.com/office/powerpoint/2010/main" val="321876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13" y="2175641"/>
            <a:ext cx="2701030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Python and R</a:t>
            </a:r>
          </a:p>
        </p:txBody>
      </p:sp>
    </p:spTree>
    <p:extLst>
      <p:ext uri="{BB962C8B-B14F-4D97-AF65-F5344CB8AC3E}">
        <p14:creationId xmlns:p14="http://schemas.microsoft.com/office/powerpoint/2010/main" val="97849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429433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Python and R scripts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073D1-8CBE-465E-A007-4F552B81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837" y="939767"/>
            <a:ext cx="3525170" cy="3525170"/>
          </a:xfrm>
          <a:prstGeom prst="rect">
            <a:avLst/>
          </a:prstGeom>
        </p:spPr>
      </p:pic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332450" y="1193934"/>
            <a:ext cx="4955830" cy="3743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</a:rPr>
              <a:t>1. Installation guide from MS </a:t>
            </a:r>
            <a:r>
              <a:rPr lang="en-GB" sz="1600" dirty="0">
                <a:latin typeface="Quattrocento Sans" panose="020B0604020202020204" charset="0"/>
                <a:hlinkClick r:id="rId4"/>
              </a:rPr>
              <a:t>here</a:t>
            </a:r>
            <a:r>
              <a:rPr lang="en-GB" sz="1600" dirty="0">
                <a:latin typeface="Quattrocento Sans" panose="020B0604020202020204" charset="0"/>
              </a:rPr>
              <a:t>;</a:t>
            </a:r>
          </a:p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</a:rPr>
              <a:t>2. Example from the Python “Seaborn” package. </a:t>
            </a: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</a:rPr>
              <a:t>3. Beware of </a:t>
            </a:r>
            <a:r>
              <a:rPr lang="en-GB" sz="1600" dirty="0">
                <a:latin typeface="Quattrocento Sans" panose="020B0604020202020204" charset="0"/>
                <a:hlinkClick r:id="rId6"/>
              </a:rPr>
              <a:t>limitations</a:t>
            </a:r>
            <a:r>
              <a:rPr lang="en-GB" sz="1600" dirty="0">
                <a:latin typeface="Quattrocento Sans" panose="020B0604020202020204" charset="0"/>
              </a:rPr>
              <a:t>. Needs paid licensing for publishing; can’t publish to web.</a:t>
            </a:r>
          </a:p>
        </p:txBody>
      </p:sp>
    </p:spTree>
    <p:extLst>
      <p:ext uri="{BB962C8B-B14F-4D97-AF65-F5344CB8AC3E}">
        <p14:creationId xmlns:p14="http://schemas.microsoft.com/office/powerpoint/2010/main" val="55416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672" y="2175668"/>
            <a:ext cx="1193897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Lora" pitchFamily="2" charset="0"/>
              </a:rPr>
              <a:t>SVG</a:t>
            </a:r>
          </a:p>
        </p:txBody>
      </p:sp>
    </p:spTree>
    <p:extLst>
      <p:ext uri="{BB962C8B-B14F-4D97-AF65-F5344CB8AC3E}">
        <p14:creationId xmlns:p14="http://schemas.microsoft.com/office/powerpoint/2010/main" val="341372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2" y="366418"/>
            <a:ext cx="1066316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SVG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8240038" y="4485566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9A5FD-FB09-4873-B12E-78C56EA7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502" y="1365174"/>
            <a:ext cx="6827520" cy="3112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ACFF47-09FB-43B7-4688-9263104C7746}"/>
              </a:ext>
            </a:extLst>
          </p:cNvPr>
          <p:cNvSpPr txBox="1"/>
          <p:nvPr/>
        </p:nvSpPr>
        <p:spPr>
          <a:xfrm>
            <a:off x="124383" y="2782274"/>
            <a:ext cx="2062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SVG 101</a:t>
            </a:r>
          </a:p>
        </p:txBody>
      </p:sp>
    </p:spTree>
    <p:extLst>
      <p:ext uri="{BB962C8B-B14F-4D97-AF65-F5344CB8AC3E}">
        <p14:creationId xmlns:p14="http://schemas.microsoft.com/office/powerpoint/2010/main" val="135910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8209558" y="4485566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1CAD4-8FD4-414B-86BF-D9DD8DF4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55" y="1100763"/>
            <a:ext cx="6585307" cy="3676319"/>
          </a:xfrm>
          <a:prstGeom prst="rect">
            <a:avLst/>
          </a:prstGeom>
        </p:spPr>
      </p:pic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E4A4BB6B-2AF7-53A8-2E9E-9E1CB86712C1}"/>
              </a:ext>
            </a:extLst>
          </p:cNvPr>
          <p:cNvSpPr txBox="1">
            <a:spLocks/>
          </p:cNvSpPr>
          <p:nvPr/>
        </p:nvSpPr>
        <p:spPr>
          <a:xfrm>
            <a:off x="1381252" y="366418"/>
            <a:ext cx="1066316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>
                <a:latin typeface="Lora"/>
                <a:ea typeface="Lora"/>
                <a:cs typeface="Lora"/>
                <a:sym typeface="Lora"/>
              </a:rPr>
              <a:t>SVG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9C239-564A-BFF7-F812-60E4866C14C4}"/>
              </a:ext>
            </a:extLst>
          </p:cNvPr>
          <p:cNvSpPr txBox="1"/>
          <p:nvPr/>
        </p:nvSpPr>
        <p:spPr>
          <a:xfrm>
            <a:off x="71043" y="2782274"/>
            <a:ext cx="2077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A case study</a:t>
            </a:r>
          </a:p>
        </p:txBody>
      </p:sp>
    </p:spTree>
    <p:extLst>
      <p:ext uri="{BB962C8B-B14F-4D97-AF65-F5344CB8AC3E}">
        <p14:creationId xmlns:p14="http://schemas.microsoft.com/office/powerpoint/2010/main" val="345707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8217178" y="4527256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447B36-80E5-43DC-BA0F-4AD03FF44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568" y="1030940"/>
            <a:ext cx="6493115" cy="3797665"/>
          </a:xfrm>
          <a:prstGeom prst="rect">
            <a:avLst/>
          </a:prstGeom>
        </p:spPr>
      </p:pic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99924B01-F0EF-2AAA-511C-F96D15B46BBA}"/>
              </a:ext>
            </a:extLst>
          </p:cNvPr>
          <p:cNvSpPr txBox="1">
            <a:spLocks/>
          </p:cNvSpPr>
          <p:nvPr/>
        </p:nvSpPr>
        <p:spPr>
          <a:xfrm>
            <a:off x="1381252" y="366418"/>
            <a:ext cx="1066316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>
                <a:latin typeface="Lora"/>
                <a:ea typeface="Lora"/>
                <a:cs typeface="Lora"/>
                <a:sym typeface="Lora"/>
              </a:rPr>
              <a:t>SVG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7BF65-92B3-6D8D-4A77-6B8FF3BBE45A}"/>
              </a:ext>
            </a:extLst>
          </p:cNvPr>
          <p:cNvSpPr txBox="1"/>
          <p:nvPr/>
        </p:nvSpPr>
        <p:spPr>
          <a:xfrm>
            <a:off x="71043" y="2782274"/>
            <a:ext cx="226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A case study</a:t>
            </a:r>
          </a:p>
        </p:txBody>
      </p:sp>
    </p:spTree>
    <p:extLst>
      <p:ext uri="{BB962C8B-B14F-4D97-AF65-F5344CB8AC3E}">
        <p14:creationId xmlns:p14="http://schemas.microsoft.com/office/powerpoint/2010/main" val="385935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8217178" y="4527256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99924B01-F0EF-2AAA-511C-F96D15B46BBA}"/>
              </a:ext>
            </a:extLst>
          </p:cNvPr>
          <p:cNvSpPr txBox="1">
            <a:spLocks/>
          </p:cNvSpPr>
          <p:nvPr/>
        </p:nvSpPr>
        <p:spPr>
          <a:xfrm>
            <a:off x="1381252" y="366418"/>
            <a:ext cx="1066316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>
                <a:latin typeface="Lora"/>
                <a:ea typeface="Lora"/>
                <a:cs typeface="Lora"/>
                <a:sym typeface="Lora"/>
              </a:rPr>
              <a:t>SVG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7BF65-92B3-6D8D-4A77-6B8FF3BBE45A}"/>
              </a:ext>
            </a:extLst>
          </p:cNvPr>
          <p:cNvSpPr txBox="1"/>
          <p:nvPr/>
        </p:nvSpPr>
        <p:spPr>
          <a:xfrm>
            <a:off x="71043" y="2782274"/>
            <a:ext cx="29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A case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66C84-EC32-F149-BA7B-1FAE5258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67" y="875350"/>
            <a:ext cx="6017770" cy="38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0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1EF20E69-AE0E-4611-8AB7-B40E46DCBAF9}"/>
              </a:ext>
            </a:extLst>
          </p:cNvPr>
          <p:cNvSpPr txBox="1">
            <a:spLocks/>
          </p:cNvSpPr>
          <p:nvPr/>
        </p:nvSpPr>
        <p:spPr>
          <a:xfrm>
            <a:off x="8240038" y="4526380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57EDF-33F5-4662-A482-2FFEC43F7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942" y="1018032"/>
            <a:ext cx="6692659" cy="3759050"/>
          </a:xfrm>
          <a:prstGeom prst="rect">
            <a:avLst/>
          </a:prstGeom>
        </p:spPr>
      </p:pic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1DA922E2-D439-EC84-1AD4-DF26A4278318}"/>
              </a:ext>
            </a:extLst>
          </p:cNvPr>
          <p:cNvSpPr txBox="1">
            <a:spLocks/>
          </p:cNvSpPr>
          <p:nvPr/>
        </p:nvSpPr>
        <p:spPr>
          <a:xfrm>
            <a:off x="1381252" y="366418"/>
            <a:ext cx="1066316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>
                <a:latin typeface="Lora"/>
                <a:ea typeface="Lora"/>
                <a:cs typeface="Lora"/>
                <a:sym typeface="Lora"/>
              </a:rPr>
              <a:t>SVG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67836-09A8-D614-8271-98F43414013B}"/>
              </a:ext>
            </a:extLst>
          </p:cNvPr>
          <p:cNvSpPr txBox="1"/>
          <p:nvPr/>
        </p:nvSpPr>
        <p:spPr>
          <a:xfrm>
            <a:off x="71043" y="2782274"/>
            <a:ext cx="226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A case study</a:t>
            </a:r>
          </a:p>
        </p:txBody>
      </p:sp>
    </p:spTree>
    <p:extLst>
      <p:ext uri="{BB962C8B-B14F-4D97-AF65-F5344CB8AC3E}">
        <p14:creationId xmlns:p14="http://schemas.microsoft.com/office/powerpoint/2010/main" val="99276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763" y="2175641"/>
            <a:ext cx="2727393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Deneb</a:t>
            </a:r>
          </a:p>
        </p:txBody>
      </p:sp>
    </p:spTree>
    <p:extLst>
      <p:ext uri="{BB962C8B-B14F-4D97-AF65-F5344CB8AC3E}">
        <p14:creationId xmlns:p14="http://schemas.microsoft.com/office/powerpoint/2010/main" val="129822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2" y="366418"/>
            <a:ext cx="1210600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Lora"/>
                <a:ea typeface="Lora"/>
                <a:cs typeface="Lora"/>
                <a:sym typeface="Lora"/>
              </a:rPr>
              <a:t>Intro</a:t>
            </a:r>
            <a:endParaRPr sz="32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D05903-29F0-422E-99EC-DAA1FFA89685}"/>
              </a:ext>
            </a:extLst>
          </p:cNvPr>
          <p:cNvGrpSpPr/>
          <p:nvPr/>
        </p:nvGrpSpPr>
        <p:grpSpPr>
          <a:xfrm>
            <a:off x="777592" y="590770"/>
            <a:ext cx="402110" cy="402110"/>
            <a:chOff x="777592" y="590770"/>
            <a:chExt cx="402110" cy="4021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E072D3-7FFE-4C1B-B7AC-8AF5376333D0}"/>
                </a:ext>
              </a:extLst>
            </p:cNvPr>
            <p:cNvSpPr/>
            <p:nvPr/>
          </p:nvSpPr>
          <p:spPr>
            <a:xfrm>
              <a:off x="777592" y="590770"/>
              <a:ext cx="402110" cy="402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b="1" dirty="0">
                <a:solidFill>
                  <a:schemeClr val="tx1"/>
                </a:solidFill>
                <a:latin typeface="Quattrocento Sans" panose="020B0604020202020204" charset="0"/>
              </a:endParaRPr>
            </a:p>
          </p:txBody>
        </p:sp>
        <p:pic>
          <p:nvPicPr>
            <p:cNvPr id="23" name="Graphic 22" descr="Pin with solid fill">
              <a:extLst>
                <a:ext uri="{FF2B5EF4-FFF2-40B4-BE49-F238E27FC236}">
                  <a16:creationId xmlns:a16="http://schemas.microsoft.com/office/drawing/2014/main" id="{4499B31F-4B5F-4CC1-AFE2-C7CC0F2C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6614" y="629792"/>
              <a:ext cx="311454" cy="311454"/>
            </a:xfrm>
            <a:prstGeom prst="rect">
              <a:avLst/>
            </a:prstGeom>
          </p:spPr>
        </p:pic>
      </p:grpSp>
      <p:sp>
        <p:nvSpPr>
          <p:cNvPr id="18" name="Google Shape;125;p17">
            <a:extLst>
              <a:ext uri="{FF2B5EF4-FFF2-40B4-BE49-F238E27FC236}">
                <a16:creationId xmlns:a16="http://schemas.microsoft.com/office/drawing/2014/main" id="{A2412FC8-3742-4DB7-BB1D-CB9B729CBD85}"/>
              </a:ext>
            </a:extLst>
          </p:cNvPr>
          <p:cNvSpPr txBox="1">
            <a:spLocks/>
          </p:cNvSpPr>
          <p:nvPr/>
        </p:nvSpPr>
        <p:spPr>
          <a:xfrm>
            <a:off x="1954924" y="1482041"/>
            <a:ext cx="6974665" cy="3423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  <a:buFont typeface="Arial"/>
              <a:buChar char="◉"/>
            </a:pPr>
            <a:r>
              <a:rPr lang="en-GB" sz="1600" dirty="0">
                <a:latin typeface="Quattrocento Sans" panose="020B0604020202020204" charset="0"/>
              </a:rPr>
              <a:t>I’m Flavio Meneses, originally from Portugal and living in the UK since 2014;</a:t>
            </a:r>
          </a:p>
          <a:p>
            <a:pPr marL="457200" indent="-3810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  <a:buFont typeface="Arial"/>
              <a:buChar char="◉"/>
            </a:pPr>
            <a:r>
              <a:rPr lang="en-GB" sz="1600" dirty="0">
                <a:latin typeface="Quattrocento Sans" panose="020B0604020202020204" charset="0"/>
              </a:rPr>
              <a:t>Microsoft Certified Data Analyst Associate;</a:t>
            </a:r>
          </a:p>
          <a:p>
            <a:pPr marL="457200" indent="-381000">
              <a:lnSpc>
                <a:spcPct val="200000"/>
              </a:lnSpc>
              <a:spcAft>
                <a:spcPts val="2000"/>
              </a:spcAft>
              <a:buClr>
                <a:schemeClr val="accent1"/>
              </a:buClr>
              <a:buSzPts val="2400"/>
              <a:buFont typeface="Arial"/>
              <a:buChar char="◉"/>
            </a:pPr>
            <a:r>
              <a:rPr lang="en-GB" sz="1600" dirty="0">
                <a:latin typeface="Quattrocento Sans" panose="020B0604020202020204" charset="0"/>
              </a:rPr>
              <a:t>Managing Consultant &amp; BI Developer at LogiKal Projects.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en-GB" sz="1600" dirty="0">
              <a:latin typeface="Quattrocento Sans" panose="020B060402020202020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D4023B-6971-48E7-8C2D-A6775A1282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928"/>
          <a:stretch/>
        </p:blipFill>
        <p:spPr>
          <a:xfrm>
            <a:off x="444822" y="1455853"/>
            <a:ext cx="1147612" cy="1072823"/>
          </a:xfrm>
          <a:prstGeom prst="rect">
            <a:avLst/>
          </a:prstGeom>
        </p:spPr>
      </p:pic>
      <p:pic>
        <p:nvPicPr>
          <p:cNvPr id="1026" name="Picture 2" descr="Microsoft Certified: Data Analyst Associate - Credly">
            <a:extLst>
              <a:ext uri="{FF2B5EF4-FFF2-40B4-BE49-F238E27FC236}">
                <a16:creationId xmlns:a16="http://schemas.microsoft.com/office/drawing/2014/main" id="{BF35F485-1639-45EE-A12A-C5B3E21D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5" y="2819227"/>
            <a:ext cx="699407" cy="6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Partnership Between LogiKal &amp; ARES PRISM | Logikal">
            <a:extLst>
              <a:ext uri="{FF2B5EF4-FFF2-40B4-BE49-F238E27FC236}">
                <a16:creationId xmlns:a16="http://schemas.microsoft.com/office/drawing/2014/main" id="{1BE23826-ACE3-CF07-FCE8-19B04A31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8" y="3809186"/>
            <a:ext cx="1457540" cy="4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5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1DA922E2-D439-EC84-1AD4-DF26A4278318}"/>
              </a:ext>
            </a:extLst>
          </p:cNvPr>
          <p:cNvSpPr txBox="1">
            <a:spLocks/>
          </p:cNvSpPr>
          <p:nvPr/>
        </p:nvSpPr>
        <p:spPr>
          <a:xfrm>
            <a:off x="1381251" y="366418"/>
            <a:ext cx="1691957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Deneb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FC5ED-09B8-5E2D-DF60-7F56F7ADAD9F}"/>
              </a:ext>
            </a:extLst>
          </p:cNvPr>
          <p:cNvSpPr txBox="1"/>
          <p:nvPr/>
        </p:nvSpPr>
        <p:spPr>
          <a:xfrm>
            <a:off x="124383" y="2782274"/>
            <a:ext cx="242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Based on Vega &amp; Vega-Lite visualization grammar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39664-7690-B19D-3A76-715D5329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96" y="1183195"/>
            <a:ext cx="6253521" cy="3491126"/>
          </a:xfrm>
          <a:prstGeom prst="rect">
            <a:avLst/>
          </a:prstGeom>
        </p:spPr>
      </p:pic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E38D0EFF-A053-4612-AC35-1BD1469DFF7A}"/>
              </a:ext>
            </a:extLst>
          </p:cNvPr>
          <p:cNvSpPr txBox="1">
            <a:spLocks/>
          </p:cNvSpPr>
          <p:nvPr/>
        </p:nvSpPr>
        <p:spPr>
          <a:xfrm>
            <a:off x="8240038" y="4526380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4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17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1DA922E2-D439-EC84-1AD4-DF26A4278318}"/>
              </a:ext>
            </a:extLst>
          </p:cNvPr>
          <p:cNvSpPr txBox="1">
            <a:spLocks/>
          </p:cNvSpPr>
          <p:nvPr/>
        </p:nvSpPr>
        <p:spPr>
          <a:xfrm>
            <a:off x="1381251" y="366418"/>
            <a:ext cx="1691957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Deneb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FC5ED-09B8-5E2D-DF60-7F56F7ADAD9F}"/>
              </a:ext>
            </a:extLst>
          </p:cNvPr>
          <p:cNvSpPr txBox="1"/>
          <p:nvPr/>
        </p:nvSpPr>
        <p:spPr>
          <a:xfrm>
            <a:off x="124383" y="2782274"/>
            <a:ext cx="24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Vega &amp; Vega-Lite 101</a:t>
            </a: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E38D0EFF-A053-4612-AC35-1BD1469DFF7A}"/>
              </a:ext>
            </a:extLst>
          </p:cNvPr>
          <p:cNvSpPr txBox="1">
            <a:spLocks/>
          </p:cNvSpPr>
          <p:nvPr/>
        </p:nvSpPr>
        <p:spPr>
          <a:xfrm>
            <a:off x="8240038" y="4526380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B4E32-D7C1-C11D-F509-BB0C988F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432" y="1111315"/>
            <a:ext cx="60769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1DA922E2-D439-EC84-1AD4-DF26A4278318}"/>
              </a:ext>
            </a:extLst>
          </p:cNvPr>
          <p:cNvSpPr txBox="1">
            <a:spLocks/>
          </p:cNvSpPr>
          <p:nvPr/>
        </p:nvSpPr>
        <p:spPr>
          <a:xfrm>
            <a:off x="1381251" y="366418"/>
            <a:ext cx="1691957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Deneb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FC5ED-09B8-5E2D-DF60-7F56F7ADAD9F}"/>
              </a:ext>
            </a:extLst>
          </p:cNvPr>
          <p:cNvSpPr txBox="1"/>
          <p:nvPr/>
        </p:nvSpPr>
        <p:spPr>
          <a:xfrm>
            <a:off x="124383" y="2782274"/>
            <a:ext cx="288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Deneb for Power 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7BC92-BFC6-C7B6-8DF0-B18F29818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21"/>
          <a:stretch/>
        </p:blipFill>
        <p:spPr>
          <a:xfrm>
            <a:off x="3001621" y="1193585"/>
            <a:ext cx="6017996" cy="35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1DA922E2-D439-EC84-1AD4-DF26A4278318}"/>
              </a:ext>
            </a:extLst>
          </p:cNvPr>
          <p:cNvSpPr txBox="1">
            <a:spLocks/>
          </p:cNvSpPr>
          <p:nvPr/>
        </p:nvSpPr>
        <p:spPr>
          <a:xfrm>
            <a:off x="1381251" y="366418"/>
            <a:ext cx="1691957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Deneb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FC5ED-09B8-5E2D-DF60-7F56F7ADAD9F}"/>
              </a:ext>
            </a:extLst>
          </p:cNvPr>
          <p:cNvSpPr txBox="1"/>
          <p:nvPr/>
        </p:nvSpPr>
        <p:spPr>
          <a:xfrm>
            <a:off x="124382" y="2782274"/>
            <a:ext cx="491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Maps with Deneb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BDA7A-8650-5AE2-9AD8-81A910D96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9" t="2563" b="1640"/>
          <a:stretch/>
        </p:blipFill>
        <p:spPr>
          <a:xfrm>
            <a:off x="5245263" y="848564"/>
            <a:ext cx="3463308" cy="3971009"/>
          </a:xfrm>
          <a:prstGeom prst="rect">
            <a:avLst/>
          </a:prstGeom>
        </p:spPr>
      </p:pic>
      <p:sp>
        <p:nvSpPr>
          <p:cNvPr id="10" name="Google Shape;125;p17">
            <a:extLst>
              <a:ext uri="{FF2B5EF4-FFF2-40B4-BE49-F238E27FC236}">
                <a16:creationId xmlns:a16="http://schemas.microsoft.com/office/drawing/2014/main" id="{ECD1F748-2FC5-4164-5E87-198E97338AB1}"/>
              </a:ext>
            </a:extLst>
          </p:cNvPr>
          <p:cNvSpPr txBox="1">
            <a:spLocks/>
          </p:cNvSpPr>
          <p:nvPr/>
        </p:nvSpPr>
        <p:spPr>
          <a:xfrm>
            <a:off x="8240038" y="4526380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4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88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8" name="Google Shape;100;p14">
            <a:extLst>
              <a:ext uri="{FF2B5EF4-FFF2-40B4-BE49-F238E27FC236}">
                <a16:creationId xmlns:a16="http://schemas.microsoft.com/office/drawing/2014/main" id="{1DA922E2-D439-EC84-1AD4-DF26A4278318}"/>
              </a:ext>
            </a:extLst>
          </p:cNvPr>
          <p:cNvSpPr txBox="1">
            <a:spLocks/>
          </p:cNvSpPr>
          <p:nvPr/>
        </p:nvSpPr>
        <p:spPr>
          <a:xfrm>
            <a:off x="1381251" y="366418"/>
            <a:ext cx="1691957" cy="57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Deneb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FC5ED-09B8-5E2D-DF60-7F56F7ADAD9F}"/>
              </a:ext>
            </a:extLst>
          </p:cNvPr>
          <p:cNvSpPr txBox="1"/>
          <p:nvPr/>
        </p:nvSpPr>
        <p:spPr>
          <a:xfrm>
            <a:off x="124383" y="2782274"/>
            <a:ext cx="3918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Quattrocento Sans" panose="020B0502050000020003" pitchFamily="34" charset="0"/>
              </a:rPr>
              <a:t>Examples library</a:t>
            </a:r>
            <a:endParaRPr lang="en-GB" sz="1800" dirty="0">
              <a:solidFill>
                <a:srgbClr val="000000"/>
              </a:solidFill>
              <a:effectLst/>
              <a:latin typeface="Quattrocento Sans" panose="020B05020500000200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062BB-9FC4-8E61-4594-11262977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93" y="929080"/>
            <a:ext cx="4731152" cy="3926267"/>
          </a:xfrm>
          <a:prstGeom prst="rect">
            <a:avLst/>
          </a:prstGeom>
        </p:spPr>
      </p:pic>
      <p:sp>
        <p:nvSpPr>
          <p:cNvPr id="10" name="Google Shape;125;p17">
            <a:extLst>
              <a:ext uri="{FF2B5EF4-FFF2-40B4-BE49-F238E27FC236}">
                <a16:creationId xmlns:a16="http://schemas.microsoft.com/office/drawing/2014/main" id="{1E5DAEF7-D81B-599C-BEA4-CFB00E7DBBDF}"/>
              </a:ext>
            </a:extLst>
          </p:cNvPr>
          <p:cNvSpPr txBox="1">
            <a:spLocks/>
          </p:cNvSpPr>
          <p:nvPr/>
        </p:nvSpPr>
        <p:spPr>
          <a:xfrm>
            <a:off x="8240038" y="4526380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4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220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3464176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MS </a:t>
            </a:r>
            <a:r>
              <a:rPr lang="en-GB" dirty="0" err="1"/>
              <a:t>Charticulator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636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365520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MS </a:t>
            </a:r>
            <a:r>
              <a:rPr lang="en-GB" sz="3200" b="1" dirty="0" err="1">
                <a:latin typeface="Lora"/>
                <a:ea typeface="Lora"/>
                <a:cs typeface="Lora"/>
                <a:sym typeface="Lora"/>
              </a:rPr>
              <a:t>Charticulator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8209558" y="4485566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A3380-B81F-4A2B-90A7-FD09E598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60" y="1217233"/>
            <a:ext cx="7126750" cy="3367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8F4A8-2E03-8C59-5A0F-D670F2926A6E}"/>
              </a:ext>
            </a:extLst>
          </p:cNvPr>
          <p:cNvSpPr txBox="1"/>
          <p:nvPr/>
        </p:nvSpPr>
        <p:spPr>
          <a:xfrm>
            <a:off x="124383" y="2782274"/>
            <a:ext cx="1612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Quattrocento Sans" panose="020B0502050000020003" pitchFamily="34" charset="0"/>
              </a:rPr>
              <a:t>MS </a:t>
            </a:r>
            <a:r>
              <a:rPr lang="en-GB" sz="1800" dirty="0" err="1">
                <a:latin typeface="Quattrocento Sans" panose="020B0502050000020003" pitchFamily="34" charset="0"/>
              </a:rPr>
              <a:t>Charticulator</a:t>
            </a:r>
            <a:endParaRPr lang="en-GB" sz="1800" dirty="0">
              <a:latin typeface="Quattrocento Sans" panose="020B0502050000020003" pitchFamily="34" charset="0"/>
            </a:endParaRPr>
          </a:p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 101</a:t>
            </a:r>
          </a:p>
        </p:txBody>
      </p:sp>
    </p:spTree>
    <p:extLst>
      <p:ext uri="{BB962C8B-B14F-4D97-AF65-F5344CB8AC3E}">
        <p14:creationId xmlns:p14="http://schemas.microsoft.com/office/powerpoint/2010/main" val="1469199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4119496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Lora" pitchFamily="2" charset="0"/>
              </a:rPr>
              <a:t>Power BI visuals SDK</a:t>
            </a:r>
          </a:p>
        </p:txBody>
      </p:sp>
    </p:spTree>
    <p:extLst>
      <p:ext uri="{BB962C8B-B14F-4D97-AF65-F5344CB8AC3E}">
        <p14:creationId xmlns:p14="http://schemas.microsoft.com/office/powerpoint/2010/main" val="1077013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434136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Power BI visuals SDK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8205930" y="4485566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3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BF1FA-F358-433A-9B4F-A1D3F1ED5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974" y="1542765"/>
            <a:ext cx="6432643" cy="280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00350-53E9-8E66-5D59-3B04BEA12941}"/>
              </a:ext>
            </a:extLst>
          </p:cNvPr>
          <p:cNvSpPr txBox="1"/>
          <p:nvPr/>
        </p:nvSpPr>
        <p:spPr>
          <a:xfrm>
            <a:off x="124383" y="2782274"/>
            <a:ext cx="2001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Quattrocento Sans" panose="020B0502050000020003" pitchFamily="34" charset="0"/>
              </a:rPr>
              <a:t>Software Development Toolkit</a:t>
            </a:r>
            <a:endParaRPr lang="en-GB" sz="1800" dirty="0">
              <a:solidFill>
                <a:srgbClr val="000000"/>
              </a:solidFill>
              <a:effectLst/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2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1261153" y="2093774"/>
            <a:ext cx="5021400" cy="1399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at:</a:t>
            </a:r>
            <a:endParaRPr sz="1800"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Google Shape;1688;p51">
            <a:hlinkClick r:id="rId3"/>
            <a:extLst>
              <a:ext uri="{FF2B5EF4-FFF2-40B4-BE49-F238E27FC236}">
                <a16:creationId xmlns:a16="http://schemas.microsoft.com/office/drawing/2014/main" id="{93C7F9CF-2B0B-44F5-A2E3-031BE068CC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7258" y="4750555"/>
            <a:ext cx="1334761" cy="320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5FCDF-1819-4C41-80F7-0962EFCF0044}"/>
              </a:ext>
            </a:extLst>
          </p:cNvPr>
          <p:cNvSpPr txBox="1"/>
          <p:nvPr/>
        </p:nvSpPr>
        <p:spPr>
          <a:xfrm>
            <a:off x="4742846" y="4750555"/>
            <a:ext cx="2984412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template by </a:t>
            </a:r>
            <a:r>
              <a:rPr lang="en-GB" sz="1200" u="sng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Google Shape;118;p16">
            <a:extLst>
              <a:ext uri="{FF2B5EF4-FFF2-40B4-BE49-F238E27FC236}">
                <a16:creationId xmlns:a16="http://schemas.microsoft.com/office/drawing/2014/main" id="{566128CE-5761-4F6D-A583-03EEA7486532}"/>
              </a:ext>
            </a:extLst>
          </p:cNvPr>
          <p:cNvSpPr txBox="1">
            <a:spLocks/>
          </p:cNvSpPr>
          <p:nvPr/>
        </p:nvSpPr>
        <p:spPr>
          <a:xfrm>
            <a:off x="1459311" y="3631678"/>
            <a:ext cx="2002342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dirty="0">
                <a:latin typeface="Quattrocento Sans" panose="020B0604020202020204" charset="0"/>
              </a:rPr>
              <a:t>Flavio </a:t>
            </a:r>
            <a:r>
              <a:rPr lang="en-GB" dirty="0" err="1">
                <a:latin typeface="Quattrocento Sans" panose="020B0604020202020204" charset="0"/>
              </a:rPr>
              <a:t>Meneses</a:t>
            </a:r>
            <a:endParaRPr lang="en-GB" dirty="0">
              <a:latin typeface="Quattrocento Sans" panose="020B0604020202020204" charset="0"/>
            </a:endParaRPr>
          </a:p>
        </p:txBody>
      </p:sp>
      <p:pic>
        <p:nvPicPr>
          <p:cNvPr id="15" name="Picture 16" descr="LinkedIn logo - Free logo icons">
            <a:extLst>
              <a:ext uri="{FF2B5EF4-FFF2-40B4-BE49-F238E27FC236}">
                <a16:creationId xmlns:a16="http://schemas.microsoft.com/office/drawing/2014/main" id="{570C7FCD-D2C0-49A6-A114-D4445C33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47" y="3650596"/>
            <a:ext cx="270247" cy="2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Envelope outline">
            <a:extLst>
              <a:ext uri="{FF2B5EF4-FFF2-40B4-BE49-F238E27FC236}">
                <a16:creationId xmlns:a16="http://schemas.microsoft.com/office/drawing/2014/main" id="{4DDB6842-0775-501E-6202-8E87442F2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4903" y="3983740"/>
            <a:ext cx="382122" cy="382122"/>
          </a:xfrm>
          <a:prstGeom prst="rect">
            <a:avLst/>
          </a:prstGeom>
        </p:spPr>
      </p:pic>
      <p:sp>
        <p:nvSpPr>
          <p:cNvPr id="20" name="Google Shape;118;p16">
            <a:extLst>
              <a:ext uri="{FF2B5EF4-FFF2-40B4-BE49-F238E27FC236}">
                <a16:creationId xmlns:a16="http://schemas.microsoft.com/office/drawing/2014/main" id="{E012CC05-344B-855E-0C48-767EC11987CF}"/>
              </a:ext>
            </a:extLst>
          </p:cNvPr>
          <p:cNvSpPr txBox="1">
            <a:spLocks/>
          </p:cNvSpPr>
          <p:nvPr/>
        </p:nvSpPr>
        <p:spPr>
          <a:xfrm>
            <a:off x="1524278" y="3996464"/>
            <a:ext cx="3061470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dirty="0">
                <a:latin typeface="Quattrocento Sans" panose="020B0604020202020204" charset="0"/>
              </a:rPr>
              <a:t>fmeneses@logikalprojects.com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1620503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Lora"/>
                <a:ea typeface="Lora"/>
                <a:cs typeface="Lora"/>
                <a:sym typeface="Lora"/>
              </a:rPr>
              <a:t>Agenda</a:t>
            </a:r>
            <a:endParaRPr sz="32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D05903-29F0-422E-99EC-DAA1FFA89685}"/>
              </a:ext>
            </a:extLst>
          </p:cNvPr>
          <p:cNvGrpSpPr/>
          <p:nvPr/>
        </p:nvGrpSpPr>
        <p:grpSpPr>
          <a:xfrm>
            <a:off x="777592" y="590770"/>
            <a:ext cx="402110" cy="402110"/>
            <a:chOff x="777592" y="590770"/>
            <a:chExt cx="402110" cy="4021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E072D3-7FFE-4C1B-B7AC-8AF5376333D0}"/>
                </a:ext>
              </a:extLst>
            </p:cNvPr>
            <p:cNvSpPr/>
            <p:nvPr/>
          </p:nvSpPr>
          <p:spPr>
            <a:xfrm>
              <a:off x="777592" y="590770"/>
              <a:ext cx="402110" cy="402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b="1" dirty="0">
                <a:solidFill>
                  <a:schemeClr val="tx1"/>
                </a:solidFill>
                <a:latin typeface="Quattrocento Sans" panose="020B0604020202020204" charset="0"/>
              </a:endParaRPr>
            </a:p>
          </p:txBody>
        </p:sp>
        <p:pic>
          <p:nvPicPr>
            <p:cNvPr id="23" name="Graphic 22" descr="Pin with solid fill">
              <a:extLst>
                <a:ext uri="{FF2B5EF4-FFF2-40B4-BE49-F238E27FC236}">
                  <a16:creationId xmlns:a16="http://schemas.microsoft.com/office/drawing/2014/main" id="{4499B31F-4B5F-4CC1-AFE2-C7CC0F2C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6614" y="629792"/>
              <a:ext cx="311454" cy="311454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09B28513-4D17-48F5-ABC7-5649BA2DCB21}"/>
              </a:ext>
            </a:extLst>
          </p:cNvPr>
          <p:cNvSpPr/>
          <p:nvPr/>
        </p:nvSpPr>
        <p:spPr>
          <a:xfrm>
            <a:off x="785303" y="1412305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830A97-596A-4EB4-8A93-876373B39A3A}"/>
              </a:ext>
            </a:extLst>
          </p:cNvPr>
          <p:cNvSpPr txBox="1"/>
          <p:nvPr/>
        </p:nvSpPr>
        <p:spPr>
          <a:xfrm>
            <a:off x="1365827" y="1454415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Data visualisation principles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D56A733-56FF-46E5-8B2E-92468ECFB1DD}"/>
              </a:ext>
            </a:extLst>
          </p:cNvPr>
          <p:cNvSpPr/>
          <p:nvPr/>
        </p:nvSpPr>
        <p:spPr>
          <a:xfrm>
            <a:off x="785303" y="2550837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12417A-BF87-4A38-8F3F-8AC4E7B156C4}"/>
              </a:ext>
            </a:extLst>
          </p:cNvPr>
          <p:cNvSpPr txBox="1"/>
          <p:nvPr/>
        </p:nvSpPr>
        <p:spPr>
          <a:xfrm>
            <a:off x="1365827" y="2594969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SVG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2F233CE-7A03-4E7B-A2F9-CFC86A583ADC}"/>
              </a:ext>
            </a:extLst>
          </p:cNvPr>
          <p:cNvSpPr/>
          <p:nvPr/>
        </p:nvSpPr>
        <p:spPr>
          <a:xfrm>
            <a:off x="785303" y="3120103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ECCB11-847D-42F1-8A95-7941EED14DF9}"/>
              </a:ext>
            </a:extLst>
          </p:cNvPr>
          <p:cNvSpPr txBox="1"/>
          <p:nvPr/>
        </p:nvSpPr>
        <p:spPr>
          <a:xfrm>
            <a:off x="1365827" y="3165246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Deneb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1A8D3A5-F20B-4120-9C01-ACD2150FB470}"/>
              </a:ext>
            </a:extLst>
          </p:cNvPr>
          <p:cNvSpPr/>
          <p:nvPr/>
        </p:nvSpPr>
        <p:spPr>
          <a:xfrm>
            <a:off x="785303" y="3689369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3E6809-4D4C-4673-963A-4AF125BA2EAF}"/>
              </a:ext>
            </a:extLst>
          </p:cNvPr>
          <p:cNvSpPr txBox="1"/>
          <p:nvPr/>
        </p:nvSpPr>
        <p:spPr>
          <a:xfrm>
            <a:off x="1365827" y="3735523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Quattrocento Sans" panose="020B0604020202020204" charset="0"/>
              </a:rPr>
              <a:t>Charticulator</a:t>
            </a:r>
            <a:endParaRPr lang="en-GB" dirty="0">
              <a:latin typeface="Quattrocento Sans" panose="020B060402020202020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5F4EF23-1EC1-4975-8FF2-0B69D5A6E7E5}"/>
              </a:ext>
            </a:extLst>
          </p:cNvPr>
          <p:cNvSpPr/>
          <p:nvPr/>
        </p:nvSpPr>
        <p:spPr>
          <a:xfrm>
            <a:off x="785303" y="1981571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B3003D-7BFF-499E-82EE-47526C2252CC}"/>
              </a:ext>
            </a:extLst>
          </p:cNvPr>
          <p:cNvSpPr txBox="1"/>
          <p:nvPr/>
        </p:nvSpPr>
        <p:spPr>
          <a:xfrm>
            <a:off x="1365827" y="2024692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Python and 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1E0ADF-D91D-FA23-44E4-1393058BB2E7}"/>
              </a:ext>
            </a:extLst>
          </p:cNvPr>
          <p:cNvSpPr/>
          <p:nvPr/>
        </p:nvSpPr>
        <p:spPr>
          <a:xfrm>
            <a:off x="777592" y="4258633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E749F-B373-4771-FC2A-09FE2FDC015B}"/>
              </a:ext>
            </a:extLst>
          </p:cNvPr>
          <p:cNvSpPr txBox="1"/>
          <p:nvPr/>
        </p:nvSpPr>
        <p:spPr>
          <a:xfrm>
            <a:off x="1358116" y="4305799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Power BI visuals SDK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5400181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Data visualisation principles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EC19A-1FEC-BF77-CF36-7E0F0B359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" t="333" r="957"/>
          <a:stretch/>
        </p:blipFill>
        <p:spPr>
          <a:xfrm>
            <a:off x="4091940" y="1217233"/>
            <a:ext cx="4730906" cy="3499415"/>
          </a:xfrm>
          <a:prstGeom prst="rect">
            <a:avLst/>
          </a:prstGeom>
          <a:ln cap="rnd"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703B6-3F8E-292A-A2DA-82AFF8DFD2AF}"/>
              </a:ext>
            </a:extLst>
          </p:cNvPr>
          <p:cNvSpPr txBox="1"/>
          <p:nvPr/>
        </p:nvSpPr>
        <p:spPr>
          <a:xfrm>
            <a:off x="8416301" y="482498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Source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EBE83-3968-D939-B962-FD6FE85B99DA}"/>
              </a:ext>
            </a:extLst>
          </p:cNvPr>
          <p:cNvSpPr txBox="1"/>
          <p:nvPr/>
        </p:nvSpPr>
        <p:spPr>
          <a:xfrm>
            <a:off x="132004" y="2782274"/>
            <a:ext cx="3891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1. Gather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7594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172FB-5923-38B5-7919-698884F4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40" y="1217233"/>
            <a:ext cx="4693920" cy="3602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22091-22E8-198E-4765-F203CF15CA8B}"/>
              </a:ext>
            </a:extLst>
          </p:cNvPr>
          <p:cNvSpPr txBox="1"/>
          <p:nvPr/>
        </p:nvSpPr>
        <p:spPr>
          <a:xfrm>
            <a:off x="8333595" y="482010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Source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804F0-979E-DB8C-C4EC-63A176FDE53A}"/>
              </a:ext>
            </a:extLst>
          </p:cNvPr>
          <p:cNvSpPr txBox="1"/>
          <p:nvPr/>
        </p:nvSpPr>
        <p:spPr>
          <a:xfrm>
            <a:off x="132004" y="2782274"/>
            <a:ext cx="3891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2. Wireframe</a:t>
            </a:r>
          </a:p>
        </p:txBody>
      </p:sp>
    </p:spTree>
    <p:extLst>
      <p:ext uri="{BB962C8B-B14F-4D97-AF65-F5344CB8AC3E}">
        <p14:creationId xmlns:p14="http://schemas.microsoft.com/office/powerpoint/2010/main" val="255543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8377905" y="482015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Source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72820-F5E5-450E-B37D-946942ED9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41" y="1140822"/>
            <a:ext cx="6596974" cy="3500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742FFC-29E0-55CC-17C5-384F67386F0A}"/>
              </a:ext>
            </a:extLst>
          </p:cNvPr>
          <p:cNvSpPr txBox="1"/>
          <p:nvPr/>
        </p:nvSpPr>
        <p:spPr>
          <a:xfrm>
            <a:off x="71044" y="2782274"/>
            <a:ext cx="2173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3. Stick to the basics  </a:t>
            </a:r>
          </a:p>
        </p:txBody>
      </p:sp>
    </p:spTree>
    <p:extLst>
      <p:ext uri="{BB962C8B-B14F-4D97-AF65-F5344CB8AC3E}">
        <p14:creationId xmlns:p14="http://schemas.microsoft.com/office/powerpoint/2010/main" val="285766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8347425" y="482015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Source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E6246-4940-4C33-E816-3E0C10F00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27"/>
          <a:stretch/>
        </p:blipFill>
        <p:spPr>
          <a:xfrm>
            <a:off x="3521816" y="1365174"/>
            <a:ext cx="5577738" cy="3245789"/>
          </a:xfrm>
          <a:prstGeom prst="rect">
            <a:avLst/>
          </a:prstGeom>
          <a:ln cap="rnd"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242F37-EAE7-CAC0-D4FF-3A50246C7E21}"/>
              </a:ext>
            </a:extLst>
          </p:cNvPr>
          <p:cNvSpPr txBox="1"/>
          <p:nvPr/>
        </p:nvSpPr>
        <p:spPr>
          <a:xfrm>
            <a:off x="71044" y="2782274"/>
            <a:ext cx="33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4. Remember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3985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DA7A2F-90DE-4560-B43D-4F5D01108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364"/>
          <a:stretch/>
        </p:blipFill>
        <p:spPr>
          <a:xfrm>
            <a:off x="3352800" y="1104060"/>
            <a:ext cx="5597284" cy="3631159"/>
          </a:xfrm>
          <a:prstGeom prst="rect">
            <a:avLst/>
          </a:prstGeom>
          <a:ln cap="rnd"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8408385" y="484301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Source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8E73C-0195-9729-040E-9DD275400FF5}"/>
              </a:ext>
            </a:extLst>
          </p:cNvPr>
          <p:cNvSpPr txBox="1"/>
          <p:nvPr/>
        </p:nvSpPr>
        <p:spPr>
          <a:xfrm>
            <a:off x="71044" y="2782274"/>
            <a:ext cx="33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Quattrocento Sans" panose="020B0502050000020003" pitchFamily="34" charset="0"/>
              </a:rPr>
              <a:t>5</a:t>
            </a:r>
            <a:r>
              <a:rPr lang="en-GB" sz="180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. Pick 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898424526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(16:9)</PresentationFormat>
  <Paragraphs>100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Quattrocento Sans</vt:lpstr>
      <vt:lpstr>Lora</vt:lpstr>
      <vt:lpstr>Arial</vt:lpstr>
      <vt:lpstr>Consolas</vt:lpstr>
      <vt:lpstr>Viola template</vt:lpstr>
      <vt:lpstr>PowerPoint Presentation</vt:lpstr>
      <vt:lpstr>PowerPoint Presentation</vt:lpstr>
      <vt:lpstr>PowerPoint Presentation</vt:lpstr>
      <vt:lpstr>Data visualisation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Python and R</vt:lpstr>
      <vt:lpstr>PowerPoint Presentation</vt:lpstr>
      <vt:lpstr>SVG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 Charticulator</vt:lpstr>
      <vt:lpstr>PowerPoint Presentation</vt:lpstr>
      <vt:lpstr>Power BI visuals SDK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 Advanced Visuals</dc:title>
  <cp:lastModifiedBy>Flavio Meneses</cp:lastModifiedBy>
  <cp:revision>30</cp:revision>
  <dcterms:modified xsi:type="dcterms:W3CDTF">2022-07-23T09:30:49Z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fa3fd3-029b-403d-91b4-1dc930cb0e60_Enabled">
    <vt:lpwstr>true</vt:lpwstr>
  </property>
  <property fmtid="{D5CDD505-2E9C-101B-9397-08002B2CF9AE}" pid="3" name="MSIP_Label_82fa3fd3-029b-403d-91b4-1dc930cb0e60_SetDate">
    <vt:lpwstr>2021-11-25T12:30:36Z</vt:lpwstr>
  </property>
  <property fmtid="{D5CDD505-2E9C-101B-9397-08002B2CF9AE}" pid="4" name="MSIP_Label_82fa3fd3-029b-403d-91b4-1dc930cb0e60_Method">
    <vt:lpwstr>Standard</vt:lpwstr>
  </property>
  <property fmtid="{D5CDD505-2E9C-101B-9397-08002B2CF9AE}" pid="5" name="MSIP_Label_82fa3fd3-029b-403d-91b4-1dc930cb0e60_Name">
    <vt:lpwstr>82fa3fd3-029b-403d-91b4-1dc930cb0e60</vt:lpwstr>
  </property>
  <property fmtid="{D5CDD505-2E9C-101B-9397-08002B2CF9AE}" pid="6" name="MSIP_Label_82fa3fd3-029b-403d-91b4-1dc930cb0e60_SiteId">
    <vt:lpwstr>4ae48b41-0137-4599-8661-fc641fe77bea</vt:lpwstr>
  </property>
  <property fmtid="{D5CDD505-2E9C-101B-9397-08002B2CF9AE}" pid="7" name="MSIP_Label_82fa3fd3-029b-403d-91b4-1dc930cb0e60_ActionId">
    <vt:lpwstr>421e8d13-0a9d-4c5d-8414-a097aba38c3d</vt:lpwstr>
  </property>
  <property fmtid="{D5CDD505-2E9C-101B-9397-08002B2CF9AE}" pid="8" name="MSIP_Label_82fa3fd3-029b-403d-91b4-1dc930cb0e60_ContentBits">
    <vt:lpwstr>0</vt:lpwstr>
  </property>
</Properties>
</file>