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21"/>
  </p:notesMasterIdLst>
  <p:sldIdLst>
    <p:sldId id="256" r:id="rId2"/>
    <p:sldId id="303" r:id="rId3"/>
    <p:sldId id="258" r:id="rId4"/>
    <p:sldId id="259" r:id="rId5"/>
    <p:sldId id="305" r:id="rId6"/>
    <p:sldId id="304" r:id="rId7"/>
    <p:sldId id="306" r:id="rId8"/>
    <p:sldId id="307" r:id="rId9"/>
    <p:sldId id="309" r:id="rId10"/>
    <p:sldId id="310" r:id="rId11"/>
    <p:sldId id="311" r:id="rId12"/>
    <p:sldId id="312" r:id="rId13"/>
    <p:sldId id="313" r:id="rId14"/>
    <p:sldId id="314" r:id="rId15"/>
    <p:sldId id="318" r:id="rId16"/>
    <p:sldId id="315" r:id="rId17"/>
    <p:sldId id="316" r:id="rId18"/>
    <p:sldId id="317" r:id="rId19"/>
    <p:sldId id="274" r:id="rId20"/>
  </p:sldIdLst>
  <p:sldSz cx="9144000" cy="5143500" type="screen16x9"/>
  <p:notesSz cx="6858000" cy="9144000"/>
  <p:embeddedFontLst>
    <p:embeddedFont>
      <p:font typeface="Consolas" panose="020B0609020204030204" pitchFamily="49" charset="0"/>
      <p:regular r:id="rId22"/>
      <p:bold r:id="rId23"/>
      <p:italic r:id="rId24"/>
      <p:boldItalic r:id="rId25"/>
    </p:embeddedFont>
    <p:embeddedFont>
      <p:font typeface="Lora" pitchFamily="2" charset="0"/>
      <p:regular r:id="rId26"/>
      <p:bold r:id="rId27"/>
      <p:italic r:id="rId28"/>
      <p:boldItalic r:id="rId29"/>
    </p:embeddedFont>
    <p:embeddedFont>
      <p:font typeface="Quattrocento Sans" panose="020B0604020202020204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A5B2040-0373-4AB5-8C16-54180E59C3D7}">
  <a:tblStyle styleId="{DA5B2040-0373-4AB5-8C16-54180E59C3D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FD83C8C0-4F54-423C-8FE9-BE38F65F2308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844" autoAdjust="0"/>
    <p:restoredTop sz="96271" autoAdjust="0"/>
  </p:normalViewPr>
  <p:slideViewPr>
    <p:cSldViewPr snapToGrid="0">
      <p:cViewPr varScale="1">
        <p:scale>
          <a:sx n="120" d="100"/>
          <a:sy n="120" d="100"/>
        </p:scale>
        <p:origin x="77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58310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Tx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882018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46135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Tx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72610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Tx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039305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Tx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80365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Tx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078079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840025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Tx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254369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65516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8555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549967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943794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604906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lvl="0" indent="0">
              <a:buFontTx/>
              <a:buNone/>
            </a:pPr>
            <a:r>
              <a:rPr lang="en-GB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GB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numpy</a:t>
            </a:r>
            <a:r>
              <a:rPr lang="en-GB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as</a:t>
            </a:r>
            <a:r>
              <a:rPr lang="en-GB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np</a:t>
            </a:r>
            <a:endParaRPr lang="en-GB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139700" lvl="0" indent="0">
              <a:buFontTx/>
              <a:buNone/>
            </a:pPr>
            <a:r>
              <a:rPr lang="en-GB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GB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seaborn</a:t>
            </a:r>
            <a:r>
              <a:rPr lang="en-GB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as</a:t>
            </a:r>
            <a:r>
              <a:rPr lang="en-GB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sns</a:t>
            </a:r>
            <a:endParaRPr lang="en-GB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139700" lvl="0" indent="0">
              <a:buFontTx/>
              <a:buNone/>
            </a:pPr>
            <a:r>
              <a:rPr lang="en-GB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GB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matplotlib</a:t>
            </a:r>
            <a:r>
              <a:rPr lang="en-GB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GB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pyplot</a:t>
            </a:r>
            <a:r>
              <a:rPr lang="en-GB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as</a:t>
            </a:r>
            <a:r>
              <a:rPr lang="en-GB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plt</a:t>
            </a:r>
            <a:endParaRPr lang="en-GB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139700" lvl="0" indent="0">
              <a:buFontTx/>
              <a:buNone/>
            </a:pPr>
            <a:r>
              <a:rPr lang="en-GB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sns</a:t>
            </a:r>
            <a:r>
              <a:rPr lang="en-GB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GB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set_theme</a:t>
            </a:r>
            <a:r>
              <a:rPr lang="en-GB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style</a:t>
            </a:r>
            <a:r>
              <a:rPr lang="en-GB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GB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"ticks"</a:t>
            </a:r>
            <a:r>
              <a:rPr lang="en-GB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  <a:br>
              <a:rPr lang="en-GB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GB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rs</a:t>
            </a:r>
            <a:r>
              <a:rPr lang="en-GB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GB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np</a:t>
            </a:r>
            <a:r>
              <a:rPr lang="en-GB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GB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random</a:t>
            </a:r>
            <a:r>
              <a:rPr lang="en-GB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GB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RandomState</a:t>
            </a:r>
            <a:r>
              <a:rPr lang="en-GB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b="0" dirty="0">
                <a:solidFill>
                  <a:srgbClr val="09885A"/>
                </a:solidFill>
                <a:effectLst/>
                <a:latin typeface="Consolas" panose="020B0609020204030204" pitchFamily="49" charset="0"/>
              </a:rPr>
              <a:t>11</a:t>
            </a:r>
            <a:r>
              <a:rPr lang="en-GB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pPr marL="139700" lvl="0" indent="0">
              <a:buFontTx/>
              <a:buNone/>
            </a:pPr>
            <a:r>
              <a:rPr lang="en-GB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GB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GB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rs</a:t>
            </a:r>
            <a:r>
              <a:rPr lang="en-GB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GB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gamma</a:t>
            </a:r>
            <a:r>
              <a:rPr lang="en-GB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b="0" dirty="0">
                <a:solidFill>
                  <a:srgbClr val="09885A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GB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size</a:t>
            </a:r>
            <a:r>
              <a:rPr lang="en-GB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GB" b="0" dirty="0">
                <a:solidFill>
                  <a:srgbClr val="09885A"/>
                </a:solidFill>
                <a:effectLst/>
                <a:latin typeface="Consolas" panose="020B0609020204030204" pitchFamily="49" charset="0"/>
              </a:rPr>
              <a:t>1000</a:t>
            </a:r>
            <a:r>
              <a:rPr lang="en-GB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pPr marL="139700" lvl="0" indent="0">
              <a:buFontTx/>
              <a:buNone/>
            </a:pPr>
            <a:r>
              <a:rPr lang="en-GB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y</a:t>
            </a:r>
            <a:r>
              <a:rPr lang="en-GB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GB" b="0" dirty="0">
                <a:solidFill>
                  <a:srgbClr val="09885A"/>
                </a:solidFill>
                <a:effectLst/>
                <a:latin typeface="Consolas" panose="020B0609020204030204" pitchFamily="49" charset="0"/>
              </a:rPr>
              <a:t>-.5</a:t>
            </a:r>
            <a:r>
              <a:rPr lang="en-GB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* </a:t>
            </a:r>
            <a:r>
              <a:rPr lang="en-GB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GB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GB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rs</a:t>
            </a:r>
            <a:r>
              <a:rPr lang="en-GB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GB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normal</a:t>
            </a:r>
            <a:r>
              <a:rPr lang="en-GB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size</a:t>
            </a:r>
            <a:r>
              <a:rPr lang="en-GB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GB" b="0" dirty="0">
                <a:solidFill>
                  <a:srgbClr val="09885A"/>
                </a:solidFill>
                <a:effectLst/>
                <a:latin typeface="Consolas" panose="020B0609020204030204" pitchFamily="49" charset="0"/>
              </a:rPr>
              <a:t>1000</a:t>
            </a:r>
            <a:r>
              <a:rPr lang="en-GB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  <a:br>
              <a:rPr lang="en-GB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GB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sns</a:t>
            </a:r>
            <a:r>
              <a:rPr lang="en-GB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GB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jointplot</a:t>
            </a:r>
            <a:r>
              <a:rPr lang="en-GB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GB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GB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GB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y</a:t>
            </a:r>
            <a:r>
              <a:rPr lang="en-GB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GB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y</a:t>
            </a:r>
            <a:r>
              <a:rPr lang="en-GB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kind</a:t>
            </a:r>
            <a:r>
              <a:rPr lang="en-GB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GB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"hex"</a:t>
            </a:r>
            <a:r>
              <a:rPr lang="en-GB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color</a:t>
            </a:r>
            <a:r>
              <a:rPr lang="en-GB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GB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"#4CB391"</a:t>
            </a:r>
            <a:r>
              <a:rPr lang="en-GB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  <a:br>
              <a:rPr lang="en-GB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GB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plt</a:t>
            </a:r>
            <a:r>
              <a:rPr lang="en-GB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GB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show</a:t>
            </a:r>
            <a:r>
              <a:rPr lang="en-GB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7401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996630" y="2003888"/>
            <a:ext cx="4523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cxnSp>
        <p:nvCxnSpPr>
          <p:cNvPr id="11" name="Google Shape;11;p2"/>
          <p:cNvCxnSpPr/>
          <p:nvPr/>
        </p:nvCxnSpPr>
        <p:spPr>
          <a:xfrm>
            <a:off x="-6025" y="3676512"/>
            <a:ext cx="91620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" name="Google Shape;12;p2"/>
          <p:cNvSpPr/>
          <p:nvPr/>
        </p:nvSpPr>
        <p:spPr>
          <a:xfrm>
            <a:off x="1117950" y="3393000"/>
            <a:ext cx="567000" cy="567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2022300" y="2815923"/>
            <a:ext cx="5591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highlight>
                  <a:schemeClr val="accent1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chemeClr val="accent1"/>
                </a:highlight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chemeClr val="accent1"/>
                </a:highlight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chemeClr val="accent1"/>
                </a:highlight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chemeClr val="accent1"/>
                </a:highlight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chemeClr val="accent1"/>
                </a:highlight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chemeClr val="accent1"/>
                </a:highlight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chemeClr val="accent1"/>
                </a:highlight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chemeClr val="accent1"/>
                </a:highlight>
              </a:defRPr>
            </a:lvl9pPr>
          </a:lstStyle>
          <a:p>
            <a:endParaRPr/>
          </a:p>
        </p:txBody>
      </p:sp>
      <p:cxnSp>
        <p:nvCxnSpPr>
          <p:cNvPr id="15" name="Google Shape;15;p3"/>
          <p:cNvCxnSpPr/>
          <p:nvPr/>
        </p:nvCxnSpPr>
        <p:spPr>
          <a:xfrm>
            <a:off x="-6025" y="2571762"/>
            <a:ext cx="19845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" name="Google Shape;16;p3"/>
          <p:cNvSpPr/>
          <p:nvPr/>
        </p:nvSpPr>
        <p:spPr>
          <a:xfrm>
            <a:off x="1117950" y="2288250"/>
            <a:ext cx="567000" cy="567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ctrTitle"/>
          </p:nvPr>
        </p:nvSpPr>
        <p:spPr>
          <a:xfrm>
            <a:off x="2022225" y="1693523"/>
            <a:ext cx="37878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cxnSp>
        <p:nvCxnSpPr>
          <p:cNvPr id="18" name="Google Shape;18;p3"/>
          <p:cNvCxnSpPr/>
          <p:nvPr/>
        </p:nvCxnSpPr>
        <p:spPr>
          <a:xfrm>
            <a:off x="5898975" y="2571750"/>
            <a:ext cx="32511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BLANK_1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1381250" y="1616470"/>
            <a:ext cx="6809700" cy="31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attrocento Sans"/>
              <a:buChar char="◉"/>
              <a:defRPr sz="24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Quattrocento Sans"/>
              <a:buChar char="○"/>
              <a:defRPr sz="20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Quattrocento Sans"/>
              <a:buChar char="■"/>
              <a:defRPr sz="20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attrocento Sans"/>
              <a:buChar char="●"/>
              <a:def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○"/>
              <a:def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■"/>
              <a:def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●"/>
              <a:def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○"/>
              <a:def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■"/>
              <a:def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1381250" y="896549"/>
            <a:ext cx="6809700" cy="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2pPr>
            <a:lvl3pPr lvl="2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3pPr>
            <a:lvl4pPr lvl="3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4pPr>
            <a:lvl5pPr lvl="4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5pPr>
            <a:lvl6pPr lvl="5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6pPr>
            <a:lvl7pPr lvl="6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7pPr>
            <a:lvl8pPr lvl="7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8pPr>
            <a:lvl9pPr lvl="8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7" r:id="rId3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hyperlink" Target="https://charticulator.com/" TargetMode="External"/><Relationship Id="rId4" Type="http://schemas.openxmlformats.org/officeDocument/2006/relationships/image" Target="../media/image5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hyperlink" Target="https://www.w3schools.com/graphics/svg_intro.asp" TargetMode="External"/><Relationship Id="rId4" Type="http://schemas.openxmlformats.org/officeDocument/2006/relationships/image" Target="../media/image5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hyperlink" Target="https://app.powerbi.com/view?r=eyJrIjoiYTA2MmY0NjYtNzY0Ny00OTY3LWExMDMtMmMwNWRhMjY3MjcyIiwidCI6ImIwYjJkNGZlLWY4MmEtNGFkMS1iY2E3LWFjOWQzYzlkM2RlNiJ9" TargetMode="External"/><Relationship Id="rId4" Type="http://schemas.openxmlformats.org/officeDocument/2006/relationships/image" Target="../media/image5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gif"/><Relationship Id="rId5" Type="http://schemas.openxmlformats.org/officeDocument/2006/relationships/hyperlink" Target="https://www.linkedin.com/posts/flaviomeneses_artificialintelligence-machinelearning-powerbi-activity-6777136998038695936-uX4d" TargetMode="External"/><Relationship Id="rId4" Type="http://schemas.openxmlformats.org/officeDocument/2006/relationships/image" Target="../media/image5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hyperlink" Target="https://app.powerbi.com/view?r=eyJrIjoiM2RlNGViZjUtN2I5OC00NzU1LWE4MjgtYjFmYjIxYzQ1NjI5IiwidCI6ImIwYjJkNGZlLWY4MmEtNGFkMS1iY2E3LWFjOWQzYzlkM2RlNiJ9" TargetMode="External"/><Relationship Id="rId4" Type="http://schemas.openxmlformats.org/officeDocument/2006/relationships/image" Target="../media/image5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hyperlink" Target="https://powerbi.microsoft.com/en-us/developers/custom-visualization/" TargetMode="External"/><Relationship Id="rId4" Type="http://schemas.openxmlformats.org/officeDocument/2006/relationships/image" Target="../media/image5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hyperlink" Target="https://www.slidescarnival.com/?utm_source=template" TargetMode="External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11" Type="http://schemas.openxmlformats.org/officeDocument/2006/relationships/image" Target="../media/image24.svg"/><Relationship Id="rId5" Type="http://schemas.openxmlformats.org/officeDocument/2006/relationships/hyperlink" Target="http://www.slidescarnival.com/" TargetMode="External"/><Relationship Id="rId10" Type="http://schemas.openxmlformats.org/officeDocument/2006/relationships/image" Target="../media/image23.png"/><Relationship Id="rId4" Type="http://schemas.openxmlformats.org/officeDocument/2006/relationships/image" Target="../media/image20.png"/><Relationship Id="rId9" Type="http://schemas.openxmlformats.org/officeDocument/2006/relationships/hyperlink" Target="https://bievolution.co.uk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4.png"/><Relationship Id="rId7" Type="http://schemas.openxmlformats.org/officeDocument/2006/relationships/hyperlink" Target="https://bievolution.co.uk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hyperlink" Target="https://info.microsoft.com/ww-landing-The-DIY-Guide-to-Dazzling-Data-ebook.html?CR_CC=200708316&amp;ls=Website&amp;lsd=MSDN" TargetMode="External"/><Relationship Id="rId4" Type="http://schemas.openxmlformats.org/officeDocument/2006/relationships/image" Target="../media/image5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community.powerbi.com/t5/Data-Stories-Gallery/FT-Visual-Vocabulary-Power-BI-Edition/td-p/584460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5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hyperlink" Target="http://www.perceptualedge.com/example19.php" TargetMode="External"/><Relationship Id="rId4" Type="http://schemas.openxmlformats.org/officeDocument/2006/relationships/image" Target="../media/image5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hyperlink" Target="https://seaborn.pydata.org/generated/seaborn.jointplot.html#seaborn.jointplot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docs.microsoft.com/en-us/power-bi/connect-data/desktop-python-scripts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2"/>
          <p:cNvSpPr txBox="1">
            <a:spLocks noGrp="1"/>
          </p:cNvSpPr>
          <p:nvPr>
            <p:ph type="ctrTitle"/>
          </p:nvPr>
        </p:nvSpPr>
        <p:spPr>
          <a:xfrm>
            <a:off x="996630" y="2003888"/>
            <a:ext cx="4523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highlight>
                  <a:schemeClr val="accent1"/>
                </a:highlight>
              </a:rPr>
              <a:t>Power BI</a:t>
            </a:r>
            <a:r>
              <a:rPr lang="en" dirty="0"/>
              <a:t> Advanced Visuals</a:t>
            </a:r>
            <a:endParaRPr dirty="0"/>
          </a:p>
        </p:txBody>
      </p:sp>
      <p:pic>
        <p:nvPicPr>
          <p:cNvPr id="1026" name="Picture 2" descr="Home - Power BI User Group">
            <a:extLst>
              <a:ext uri="{FF2B5EF4-FFF2-40B4-BE49-F238E27FC236}">
                <a16:creationId xmlns:a16="http://schemas.microsoft.com/office/drawing/2014/main" id="{3C65264F-A9C6-4922-8273-685EF97F14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7010" y="0"/>
            <a:ext cx="2550734" cy="95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ownload Power BI Logo in SVG Vector or PNG File Format - Logo.wine">
            <a:extLst>
              <a:ext uri="{FF2B5EF4-FFF2-40B4-BE49-F238E27FC236}">
                <a16:creationId xmlns:a16="http://schemas.microsoft.com/office/drawing/2014/main" id="{7F6A3FD8-CCEE-48A2-ACC0-8EF418FF71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242" y="3417964"/>
            <a:ext cx="780196" cy="520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Google Shape;118;p16">
            <a:extLst>
              <a:ext uri="{FF2B5EF4-FFF2-40B4-BE49-F238E27FC236}">
                <a16:creationId xmlns:a16="http://schemas.microsoft.com/office/drawing/2014/main" id="{7BF27CA6-D5AC-4814-9D31-914295531F44}"/>
              </a:ext>
            </a:extLst>
          </p:cNvPr>
          <p:cNvSpPr txBox="1">
            <a:spLocks/>
          </p:cNvSpPr>
          <p:nvPr/>
        </p:nvSpPr>
        <p:spPr>
          <a:xfrm>
            <a:off x="246281" y="4583915"/>
            <a:ext cx="2002342" cy="40995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Bef>
                <a:spcPts val="600"/>
              </a:spcBef>
            </a:pPr>
            <a:r>
              <a:rPr lang="en-GB" dirty="0">
                <a:latin typeface="Lora" panose="020B0604020202020204" pitchFamily="2" charset="0"/>
              </a:rPr>
              <a:t>Flavio </a:t>
            </a:r>
            <a:r>
              <a:rPr lang="en-GB" dirty="0" err="1">
                <a:latin typeface="Lora" panose="020B0604020202020204" pitchFamily="2" charset="0"/>
              </a:rPr>
              <a:t>Meneses</a:t>
            </a:r>
            <a:endParaRPr lang="en-GB" dirty="0">
              <a:latin typeface="Lora" panose="020B0604020202020204" pitchFamily="2" charset="0"/>
            </a:endParaRPr>
          </a:p>
        </p:txBody>
      </p:sp>
      <p:pic>
        <p:nvPicPr>
          <p:cNvPr id="1040" name="Picture 16" descr="LinkedIn logo - Free logo icons">
            <a:extLst>
              <a:ext uri="{FF2B5EF4-FFF2-40B4-BE49-F238E27FC236}">
                <a16:creationId xmlns:a16="http://schemas.microsoft.com/office/drawing/2014/main" id="{CE5395D5-3D97-47D5-A139-EA60A990A5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17" y="4602833"/>
            <a:ext cx="270247" cy="270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Google Shape;118;p16">
            <a:extLst>
              <a:ext uri="{FF2B5EF4-FFF2-40B4-BE49-F238E27FC236}">
                <a16:creationId xmlns:a16="http://schemas.microsoft.com/office/drawing/2014/main" id="{57BF2380-0EEB-4D70-A9D8-C9AEEDFC7928}"/>
              </a:ext>
            </a:extLst>
          </p:cNvPr>
          <p:cNvSpPr txBox="1">
            <a:spLocks/>
          </p:cNvSpPr>
          <p:nvPr/>
        </p:nvSpPr>
        <p:spPr>
          <a:xfrm>
            <a:off x="5809531" y="4668105"/>
            <a:ext cx="3334469" cy="40995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Bef>
                <a:spcPts val="600"/>
              </a:spcBef>
            </a:pPr>
            <a:r>
              <a:rPr lang="en-GB" dirty="0">
                <a:latin typeface="Lora" panose="020B0604020202020204" pitchFamily="2" charset="0"/>
              </a:rPr>
              <a:t>West Midlands Power BI User Group</a:t>
            </a:r>
          </a:p>
          <a:p>
            <a:pPr algn="ctr">
              <a:spcBef>
                <a:spcPts val="600"/>
              </a:spcBef>
            </a:pPr>
            <a:r>
              <a:rPr lang="en-GB" dirty="0">
                <a:latin typeface="Lora" panose="020B0604020202020204" pitchFamily="2" charset="0"/>
              </a:rPr>
              <a:t>25</a:t>
            </a:r>
            <a:r>
              <a:rPr lang="en-GB" baseline="30000" dirty="0">
                <a:latin typeface="Lora" panose="020B0604020202020204" pitchFamily="2" charset="0"/>
              </a:rPr>
              <a:t>th</a:t>
            </a:r>
            <a:r>
              <a:rPr lang="en-GB" dirty="0">
                <a:latin typeface="Lora" panose="020B0604020202020204" pitchFamily="2" charset="0"/>
              </a:rPr>
              <a:t> Nov 2021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5"/>
          <p:cNvSpPr txBox="1"/>
          <p:nvPr/>
        </p:nvSpPr>
        <p:spPr>
          <a:xfrm>
            <a:off x="1133975" y="2291150"/>
            <a:ext cx="543900" cy="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3</a:t>
            </a:r>
            <a:endParaRPr sz="2400" b="1" dirty="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316FE24-4BA8-4294-9CA9-B0746892EB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22224" y="2175641"/>
            <a:ext cx="2727393" cy="677682"/>
          </a:xfrm>
          <a:solidFill>
            <a:schemeClr val="bg1"/>
          </a:solidFill>
        </p:spPr>
        <p:txBody>
          <a:bodyPr/>
          <a:lstStyle/>
          <a:p>
            <a:r>
              <a:rPr lang="en-GB" dirty="0" err="1"/>
              <a:t>Charticulator</a:t>
            </a:r>
            <a:endParaRPr lang="en-GB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42DEFA1E-4A49-4CA3-999D-5AAF9A5C3A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44510" y="4905461"/>
            <a:ext cx="1512002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2240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1" name="Google Shape;101;p14"/>
          <p:cNvCxnSpPr>
            <a:cxnSpLocks/>
          </p:cNvCxnSpPr>
          <p:nvPr/>
        </p:nvCxnSpPr>
        <p:spPr>
          <a:xfrm>
            <a:off x="6450" y="791825"/>
            <a:ext cx="913755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0" name="Google Shape;100;p14"/>
          <p:cNvSpPr txBox="1">
            <a:spLocks noGrp="1"/>
          </p:cNvSpPr>
          <p:nvPr>
            <p:ph type="subTitle" idx="4294967295"/>
          </p:nvPr>
        </p:nvSpPr>
        <p:spPr>
          <a:xfrm>
            <a:off x="1381252" y="366418"/>
            <a:ext cx="2861828" cy="573349"/>
          </a:xfrm>
          <a:prstGeom prst="rect">
            <a:avLst/>
          </a:prstGeom>
          <a:solidFill>
            <a:schemeClr val="bg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3200" b="1" dirty="0" err="1">
                <a:latin typeface="Lora"/>
                <a:ea typeface="Lora"/>
                <a:cs typeface="Lora"/>
                <a:sym typeface="Lora"/>
              </a:rPr>
              <a:t>Charticulator</a:t>
            </a:r>
            <a:endParaRPr sz="3200" b="1" dirty="0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D3D36591-F8EF-40EC-B161-B8D87FB092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44510" y="4905461"/>
            <a:ext cx="1512002" cy="216000"/>
          </a:xfrm>
          <a:prstGeom prst="rect">
            <a:avLst/>
          </a:prstGeom>
        </p:spPr>
      </p:pic>
      <p:sp>
        <p:nvSpPr>
          <p:cNvPr id="28" name="Oval 27">
            <a:extLst>
              <a:ext uri="{FF2B5EF4-FFF2-40B4-BE49-F238E27FC236}">
                <a16:creationId xmlns:a16="http://schemas.microsoft.com/office/drawing/2014/main" id="{10E072D3-7FFE-4C1B-B7AC-8AF5376333D0}"/>
              </a:ext>
            </a:extLst>
          </p:cNvPr>
          <p:cNvSpPr/>
          <p:nvPr/>
        </p:nvSpPr>
        <p:spPr>
          <a:xfrm>
            <a:off x="777592" y="590770"/>
            <a:ext cx="402110" cy="40211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b="1" dirty="0">
              <a:solidFill>
                <a:schemeClr val="tx1"/>
              </a:solidFill>
              <a:latin typeface="Quattrocento Sans" panose="020B0604020202020204" charset="0"/>
            </a:endParaRPr>
          </a:p>
        </p:txBody>
      </p:sp>
      <p:sp>
        <p:nvSpPr>
          <p:cNvPr id="12" name="Google Shape;125;p17">
            <a:extLst>
              <a:ext uri="{FF2B5EF4-FFF2-40B4-BE49-F238E27FC236}">
                <a16:creationId xmlns:a16="http://schemas.microsoft.com/office/drawing/2014/main" id="{D5FD376A-127D-4F28-9658-87EEBD770E40}"/>
              </a:ext>
            </a:extLst>
          </p:cNvPr>
          <p:cNvSpPr txBox="1">
            <a:spLocks/>
          </p:cNvSpPr>
          <p:nvPr/>
        </p:nvSpPr>
        <p:spPr>
          <a:xfrm>
            <a:off x="56158" y="4499638"/>
            <a:ext cx="1174008" cy="65793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76200">
              <a:lnSpc>
                <a:spcPct val="200000"/>
              </a:lnSpc>
              <a:spcBef>
                <a:spcPts val="600"/>
              </a:spcBef>
              <a:spcAft>
                <a:spcPts val="2000"/>
              </a:spcAft>
              <a:buClr>
                <a:srgbClr val="FFCD00"/>
              </a:buClr>
              <a:buSzPts val="2400"/>
            </a:pPr>
            <a:r>
              <a:rPr lang="en-GB" sz="1600" dirty="0">
                <a:latin typeface="Quattrocento Sans" panose="020B0604020202020204" charset="0"/>
                <a:hlinkClick r:id="rId5"/>
              </a:rPr>
              <a:t>Source</a:t>
            </a:r>
            <a:r>
              <a:rPr lang="en-GB" sz="1600" dirty="0">
                <a:latin typeface="Quattrocento Sans" panose="020B0604020202020204" charset="0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7A3380-B81F-4A2B-90A7-FD09E59811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5460" y="1260412"/>
            <a:ext cx="7126750" cy="3367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1993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5"/>
          <p:cNvSpPr txBox="1"/>
          <p:nvPr/>
        </p:nvSpPr>
        <p:spPr>
          <a:xfrm>
            <a:off x="1133975" y="2291150"/>
            <a:ext cx="543900" cy="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4</a:t>
            </a:r>
            <a:endParaRPr sz="2400" b="1" dirty="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316FE24-4BA8-4294-9CA9-B0746892EB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22224" y="2175641"/>
            <a:ext cx="3615479" cy="677682"/>
          </a:xfrm>
          <a:solidFill>
            <a:schemeClr val="bg1"/>
          </a:solidFill>
        </p:spPr>
        <p:txBody>
          <a:bodyPr/>
          <a:lstStyle/>
          <a:p>
            <a:r>
              <a:rPr lang="en-GB" dirty="0">
                <a:latin typeface="Lora" pitchFamily="2" charset="0"/>
              </a:rPr>
              <a:t>SVG elements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42DEFA1E-4A49-4CA3-999D-5AAF9A5C3A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44510" y="4905461"/>
            <a:ext cx="1512002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7281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1" name="Google Shape;101;p14"/>
          <p:cNvCxnSpPr>
            <a:cxnSpLocks/>
          </p:cNvCxnSpPr>
          <p:nvPr/>
        </p:nvCxnSpPr>
        <p:spPr>
          <a:xfrm>
            <a:off x="6450" y="791825"/>
            <a:ext cx="913755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0" name="Google Shape;100;p14"/>
          <p:cNvSpPr txBox="1">
            <a:spLocks noGrp="1"/>
          </p:cNvSpPr>
          <p:nvPr>
            <p:ph type="subTitle" idx="4294967295"/>
          </p:nvPr>
        </p:nvSpPr>
        <p:spPr>
          <a:xfrm>
            <a:off x="1381251" y="366418"/>
            <a:ext cx="2953925" cy="573349"/>
          </a:xfrm>
          <a:prstGeom prst="rect">
            <a:avLst/>
          </a:prstGeom>
          <a:solidFill>
            <a:schemeClr val="bg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3200" b="1" dirty="0">
                <a:latin typeface="Lora"/>
                <a:ea typeface="Lora"/>
                <a:cs typeface="Lora"/>
                <a:sym typeface="Lora"/>
              </a:rPr>
              <a:t>SVG elements</a:t>
            </a:r>
            <a:endParaRPr sz="3200" b="1" dirty="0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D3D36591-F8EF-40EC-B161-B8D87FB092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44510" y="4905461"/>
            <a:ext cx="1512002" cy="216000"/>
          </a:xfrm>
          <a:prstGeom prst="rect">
            <a:avLst/>
          </a:prstGeom>
        </p:spPr>
      </p:pic>
      <p:sp>
        <p:nvSpPr>
          <p:cNvPr id="28" name="Oval 27">
            <a:extLst>
              <a:ext uri="{FF2B5EF4-FFF2-40B4-BE49-F238E27FC236}">
                <a16:creationId xmlns:a16="http://schemas.microsoft.com/office/drawing/2014/main" id="{10E072D3-7FFE-4C1B-B7AC-8AF5376333D0}"/>
              </a:ext>
            </a:extLst>
          </p:cNvPr>
          <p:cNvSpPr/>
          <p:nvPr/>
        </p:nvSpPr>
        <p:spPr>
          <a:xfrm>
            <a:off x="777592" y="590770"/>
            <a:ext cx="402110" cy="40211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b="1" dirty="0">
              <a:solidFill>
                <a:schemeClr val="tx1"/>
              </a:solidFill>
              <a:latin typeface="Quattrocento Sans" panose="020B0604020202020204" charset="0"/>
            </a:endParaRPr>
          </a:p>
        </p:txBody>
      </p:sp>
      <p:sp>
        <p:nvSpPr>
          <p:cNvPr id="12" name="Google Shape;125;p17">
            <a:extLst>
              <a:ext uri="{FF2B5EF4-FFF2-40B4-BE49-F238E27FC236}">
                <a16:creationId xmlns:a16="http://schemas.microsoft.com/office/drawing/2014/main" id="{D5FD376A-127D-4F28-9658-87EEBD770E40}"/>
              </a:ext>
            </a:extLst>
          </p:cNvPr>
          <p:cNvSpPr txBox="1">
            <a:spLocks/>
          </p:cNvSpPr>
          <p:nvPr/>
        </p:nvSpPr>
        <p:spPr>
          <a:xfrm>
            <a:off x="56158" y="4499638"/>
            <a:ext cx="1174008" cy="65793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76200">
              <a:lnSpc>
                <a:spcPct val="200000"/>
              </a:lnSpc>
              <a:spcBef>
                <a:spcPts val="600"/>
              </a:spcBef>
              <a:spcAft>
                <a:spcPts val="2000"/>
              </a:spcAft>
              <a:buClr>
                <a:srgbClr val="FFCD00"/>
              </a:buClr>
              <a:buSzPts val="2400"/>
            </a:pPr>
            <a:r>
              <a:rPr lang="en-GB" sz="1600" dirty="0">
                <a:latin typeface="Quattrocento Sans" panose="020B0604020202020204" charset="0"/>
                <a:hlinkClick r:id="rId5"/>
              </a:rPr>
              <a:t>Source</a:t>
            </a:r>
            <a:r>
              <a:rPr lang="en-GB" sz="1600" dirty="0">
                <a:latin typeface="Quattrocento Sans" panose="020B0604020202020204" charset="0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E9A5FD-FB09-4873-B12E-78C56EA7C2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79702" y="1418287"/>
            <a:ext cx="6827520" cy="3112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1081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1" name="Google Shape;101;p14"/>
          <p:cNvCxnSpPr>
            <a:cxnSpLocks/>
          </p:cNvCxnSpPr>
          <p:nvPr/>
        </p:nvCxnSpPr>
        <p:spPr>
          <a:xfrm>
            <a:off x="6450" y="791825"/>
            <a:ext cx="913755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0" name="Google Shape;100;p14"/>
          <p:cNvSpPr txBox="1">
            <a:spLocks noGrp="1"/>
          </p:cNvSpPr>
          <p:nvPr>
            <p:ph type="subTitle" idx="4294967295"/>
          </p:nvPr>
        </p:nvSpPr>
        <p:spPr>
          <a:xfrm>
            <a:off x="1381251" y="366418"/>
            <a:ext cx="2953925" cy="573349"/>
          </a:xfrm>
          <a:prstGeom prst="rect">
            <a:avLst/>
          </a:prstGeom>
          <a:solidFill>
            <a:schemeClr val="bg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3200" b="1" dirty="0">
                <a:latin typeface="Lora"/>
                <a:ea typeface="Lora"/>
                <a:cs typeface="Lora"/>
                <a:sym typeface="Lora"/>
              </a:rPr>
              <a:t>SVG elements</a:t>
            </a:r>
            <a:endParaRPr sz="3200" b="1" dirty="0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D3D36591-F8EF-40EC-B161-B8D87FB092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44510" y="4905461"/>
            <a:ext cx="1512002" cy="216000"/>
          </a:xfrm>
          <a:prstGeom prst="rect">
            <a:avLst/>
          </a:prstGeom>
        </p:spPr>
      </p:pic>
      <p:sp>
        <p:nvSpPr>
          <p:cNvPr id="28" name="Oval 27">
            <a:extLst>
              <a:ext uri="{FF2B5EF4-FFF2-40B4-BE49-F238E27FC236}">
                <a16:creationId xmlns:a16="http://schemas.microsoft.com/office/drawing/2014/main" id="{10E072D3-7FFE-4C1B-B7AC-8AF5376333D0}"/>
              </a:ext>
            </a:extLst>
          </p:cNvPr>
          <p:cNvSpPr/>
          <p:nvPr/>
        </p:nvSpPr>
        <p:spPr>
          <a:xfrm>
            <a:off x="777592" y="590770"/>
            <a:ext cx="402110" cy="40211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b="1" dirty="0">
              <a:solidFill>
                <a:schemeClr val="tx1"/>
              </a:solidFill>
              <a:latin typeface="Quattrocento Sans" panose="020B0604020202020204" charset="0"/>
            </a:endParaRPr>
          </a:p>
        </p:txBody>
      </p:sp>
      <p:sp>
        <p:nvSpPr>
          <p:cNvPr id="12" name="Google Shape;125;p17">
            <a:extLst>
              <a:ext uri="{FF2B5EF4-FFF2-40B4-BE49-F238E27FC236}">
                <a16:creationId xmlns:a16="http://schemas.microsoft.com/office/drawing/2014/main" id="{D5FD376A-127D-4F28-9658-87EEBD770E40}"/>
              </a:ext>
            </a:extLst>
          </p:cNvPr>
          <p:cNvSpPr txBox="1">
            <a:spLocks/>
          </p:cNvSpPr>
          <p:nvPr/>
        </p:nvSpPr>
        <p:spPr>
          <a:xfrm>
            <a:off x="56158" y="4499638"/>
            <a:ext cx="1174008" cy="65793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76200">
              <a:lnSpc>
                <a:spcPct val="200000"/>
              </a:lnSpc>
              <a:spcBef>
                <a:spcPts val="600"/>
              </a:spcBef>
              <a:spcAft>
                <a:spcPts val="2000"/>
              </a:spcAft>
              <a:buClr>
                <a:srgbClr val="FFCD00"/>
              </a:buClr>
              <a:buSzPts val="2400"/>
            </a:pPr>
            <a:r>
              <a:rPr lang="en-GB" sz="1600" dirty="0">
                <a:latin typeface="Quattrocento Sans" panose="020B0604020202020204" charset="0"/>
                <a:hlinkClick r:id="rId5"/>
              </a:rPr>
              <a:t>Source</a:t>
            </a:r>
            <a:r>
              <a:rPr lang="en-GB" sz="1600" dirty="0">
                <a:latin typeface="Quattrocento Sans" panose="020B0604020202020204" charset="0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11CAD4-8FD4-414B-86BF-D9DD8DF497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2522" y="1158425"/>
            <a:ext cx="6585307" cy="3676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0734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1" name="Google Shape;101;p14"/>
          <p:cNvCxnSpPr>
            <a:cxnSpLocks/>
          </p:cNvCxnSpPr>
          <p:nvPr/>
        </p:nvCxnSpPr>
        <p:spPr>
          <a:xfrm>
            <a:off x="6450" y="791825"/>
            <a:ext cx="913755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0" name="Google Shape;100;p14"/>
          <p:cNvSpPr txBox="1">
            <a:spLocks noGrp="1"/>
          </p:cNvSpPr>
          <p:nvPr>
            <p:ph type="subTitle" idx="4294967295"/>
          </p:nvPr>
        </p:nvSpPr>
        <p:spPr>
          <a:xfrm>
            <a:off x="1381251" y="366418"/>
            <a:ext cx="2953925" cy="573349"/>
          </a:xfrm>
          <a:prstGeom prst="rect">
            <a:avLst/>
          </a:prstGeom>
          <a:solidFill>
            <a:schemeClr val="bg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3200" b="1" dirty="0">
                <a:latin typeface="Lora"/>
                <a:ea typeface="Lora"/>
                <a:cs typeface="Lora"/>
                <a:sym typeface="Lora"/>
              </a:rPr>
              <a:t>SVG elements</a:t>
            </a:r>
            <a:endParaRPr sz="3200" b="1" dirty="0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D3D36591-F8EF-40EC-B161-B8D87FB092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44510" y="4905461"/>
            <a:ext cx="1512002" cy="216000"/>
          </a:xfrm>
          <a:prstGeom prst="rect">
            <a:avLst/>
          </a:prstGeom>
        </p:spPr>
      </p:pic>
      <p:sp>
        <p:nvSpPr>
          <p:cNvPr id="28" name="Oval 27">
            <a:extLst>
              <a:ext uri="{FF2B5EF4-FFF2-40B4-BE49-F238E27FC236}">
                <a16:creationId xmlns:a16="http://schemas.microsoft.com/office/drawing/2014/main" id="{10E072D3-7FFE-4C1B-B7AC-8AF5376333D0}"/>
              </a:ext>
            </a:extLst>
          </p:cNvPr>
          <p:cNvSpPr/>
          <p:nvPr/>
        </p:nvSpPr>
        <p:spPr>
          <a:xfrm>
            <a:off x="777592" y="590770"/>
            <a:ext cx="402110" cy="40211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b="1" dirty="0">
              <a:solidFill>
                <a:schemeClr val="tx1"/>
              </a:solidFill>
              <a:latin typeface="Quattrocento Sans" panose="020B0604020202020204" charset="0"/>
            </a:endParaRPr>
          </a:p>
        </p:txBody>
      </p:sp>
      <p:sp>
        <p:nvSpPr>
          <p:cNvPr id="12" name="Google Shape;125;p17">
            <a:extLst>
              <a:ext uri="{FF2B5EF4-FFF2-40B4-BE49-F238E27FC236}">
                <a16:creationId xmlns:a16="http://schemas.microsoft.com/office/drawing/2014/main" id="{D5FD376A-127D-4F28-9658-87EEBD770E40}"/>
              </a:ext>
            </a:extLst>
          </p:cNvPr>
          <p:cNvSpPr txBox="1">
            <a:spLocks/>
          </p:cNvSpPr>
          <p:nvPr/>
        </p:nvSpPr>
        <p:spPr>
          <a:xfrm>
            <a:off x="56158" y="4499638"/>
            <a:ext cx="1174008" cy="65793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76200">
              <a:lnSpc>
                <a:spcPct val="200000"/>
              </a:lnSpc>
              <a:spcBef>
                <a:spcPts val="600"/>
              </a:spcBef>
              <a:spcAft>
                <a:spcPts val="2000"/>
              </a:spcAft>
              <a:buClr>
                <a:srgbClr val="FFCD00"/>
              </a:buClr>
              <a:buSzPts val="2400"/>
            </a:pPr>
            <a:r>
              <a:rPr lang="en-GB" sz="1600" dirty="0">
                <a:latin typeface="Quattrocento Sans" panose="020B0604020202020204" charset="0"/>
                <a:hlinkClick r:id="rId5"/>
              </a:rPr>
              <a:t>Source</a:t>
            </a:r>
            <a:r>
              <a:rPr lang="en-GB" sz="1600" dirty="0">
                <a:latin typeface="Quattrocento Sans" panose="020B0604020202020204" charset="0"/>
              </a:rPr>
              <a:t> </a:t>
            </a:r>
          </a:p>
        </p:txBody>
      </p:sp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3447B36-80E5-43DC-BA0F-4AD03FF449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8618" y="1097752"/>
            <a:ext cx="6493115" cy="3797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3574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1" name="Google Shape;101;p14"/>
          <p:cNvCxnSpPr>
            <a:cxnSpLocks/>
          </p:cNvCxnSpPr>
          <p:nvPr/>
        </p:nvCxnSpPr>
        <p:spPr>
          <a:xfrm>
            <a:off x="6450" y="791825"/>
            <a:ext cx="913755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0" name="Google Shape;100;p14"/>
          <p:cNvSpPr txBox="1">
            <a:spLocks noGrp="1"/>
          </p:cNvSpPr>
          <p:nvPr>
            <p:ph type="subTitle" idx="4294967295"/>
          </p:nvPr>
        </p:nvSpPr>
        <p:spPr>
          <a:xfrm>
            <a:off x="1381251" y="366418"/>
            <a:ext cx="2953925" cy="573349"/>
          </a:xfrm>
          <a:prstGeom prst="rect">
            <a:avLst/>
          </a:prstGeom>
          <a:solidFill>
            <a:schemeClr val="bg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3200" b="1" dirty="0">
                <a:latin typeface="Lora"/>
                <a:ea typeface="Lora"/>
                <a:cs typeface="Lora"/>
                <a:sym typeface="Lora"/>
              </a:rPr>
              <a:t>SVG elements</a:t>
            </a:r>
            <a:endParaRPr sz="3200" b="1" dirty="0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D3D36591-F8EF-40EC-B161-B8D87FB092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44510" y="4905461"/>
            <a:ext cx="1512002" cy="216000"/>
          </a:xfrm>
          <a:prstGeom prst="rect">
            <a:avLst/>
          </a:prstGeom>
        </p:spPr>
      </p:pic>
      <p:sp>
        <p:nvSpPr>
          <p:cNvPr id="28" name="Oval 27">
            <a:extLst>
              <a:ext uri="{FF2B5EF4-FFF2-40B4-BE49-F238E27FC236}">
                <a16:creationId xmlns:a16="http://schemas.microsoft.com/office/drawing/2014/main" id="{10E072D3-7FFE-4C1B-B7AC-8AF5376333D0}"/>
              </a:ext>
            </a:extLst>
          </p:cNvPr>
          <p:cNvSpPr/>
          <p:nvPr/>
        </p:nvSpPr>
        <p:spPr>
          <a:xfrm>
            <a:off x="777592" y="590770"/>
            <a:ext cx="402110" cy="40211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b="1" dirty="0">
              <a:solidFill>
                <a:schemeClr val="tx1"/>
              </a:solidFill>
              <a:latin typeface="Quattrocento Sans" panose="020B0604020202020204" charset="0"/>
            </a:endParaRPr>
          </a:p>
        </p:txBody>
      </p:sp>
      <p:sp>
        <p:nvSpPr>
          <p:cNvPr id="7" name="Google Shape;125;p17">
            <a:extLst>
              <a:ext uri="{FF2B5EF4-FFF2-40B4-BE49-F238E27FC236}">
                <a16:creationId xmlns:a16="http://schemas.microsoft.com/office/drawing/2014/main" id="{1EF20E69-AE0E-4611-8AB7-B40E46DCBAF9}"/>
              </a:ext>
            </a:extLst>
          </p:cNvPr>
          <p:cNvSpPr txBox="1">
            <a:spLocks/>
          </p:cNvSpPr>
          <p:nvPr/>
        </p:nvSpPr>
        <p:spPr>
          <a:xfrm>
            <a:off x="56158" y="4499638"/>
            <a:ext cx="1174008" cy="65793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76200">
              <a:lnSpc>
                <a:spcPct val="200000"/>
              </a:lnSpc>
              <a:spcBef>
                <a:spcPts val="600"/>
              </a:spcBef>
              <a:spcAft>
                <a:spcPts val="2000"/>
              </a:spcAft>
              <a:buClr>
                <a:srgbClr val="FFCD00"/>
              </a:buClr>
              <a:buSzPts val="2400"/>
            </a:pPr>
            <a:r>
              <a:rPr lang="en-GB" sz="1600" dirty="0">
                <a:latin typeface="Quattrocento Sans" panose="020B0604020202020204" charset="0"/>
                <a:hlinkClick r:id="rId5"/>
              </a:rPr>
              <a:t>Source</a:t>
            </a:r>
            <a:r>
              <a:rPr lang="en-GB" sz="1600" dirty="0">
                <a:latin typeface="Quattrocento Sans" panose="020B0604020202020204" charset="0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B57EDF-33F5-4662-A482-2FFEC43F73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79702" y="1069555"/>
            <a:ext cx="6692659" cy="375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7669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5"/>
          <p:cNvSpPr txBox="1"/>
          <p:nvPr/>
        </p:nvSpPr>
        <p:spPr>
          <a:xfrm>
            <a:off x="1133975" y="2291150"/>
            <a:ext cx="543900" cy="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5</a:t>
            </a:r>
            <a:endParaRPr sz="2400" b="1" dirty="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316FE24-4BA8-4294-9CA9-B0746892EB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22224" y="2175641"/>
            <a:ext cx="4119496" cy="677682"/>
          </a:xfrm>
          <a:solidFill>
            <a:schemeClr val="bg1"/>
          </a:solidFill>
        </p:spPr>
        <p:txBody>
          <a:bodyPr/>
          <a:lstStyle/>
          <a:p>
            <a:r>
              <a:rPr lang="en-GB" dirty="0">
                <a:latin typeface="Lora" pitchFamily="2" charset="0"/>
              </a:rPr>
              <a:t>Power BI visuals SDK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42DEFA1E-4A49-4CA3-999D-5AAF9A5C3A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44510" y="4905461"/>
            <a:ext cx="1512002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0132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1" name="Google Shape;101;p14"/>
          <p:cNvCxnSpPr>
            <a:cxnSpLocks/>
          </p:cNvCxnSpPr>
          <p:nvPr/>
        </p:nvCxnSpPr>
        <p:spPr>
          <a:xfrm>
            <a:off x="6450" y="791825"/>
            <a:ext cx="913755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0" name="Google Shape;100;p14"/>
          <p:cNvSpPr txBox="1">
            <a:spLocks noGrp="1"/>
          </p:cNvSpPr>
          <p:nvPr>
            <p:ph type="subTitle" idx="4294967295"/>
          </p:nvPr>
        </p:nvSpPr>
        <p:spPr>
          <a:xfrm>
            <a:off x="1381251" y="366418"/>
            <a:ext cx="4341369" cy="573349"/>
          </a:xfrm>
          <a:prstGeom prst="rect">
            <a:avLst/>
          </a:prstGeom>
          <a:solidFill>
            <a:schemeClr val="bg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3200" b="1" dirty="0">
                <a:latin typeface="Lora"/>
                <a:ea typeface="Lora"/>
                <a:cs typeface="Lora"/>
                <a:sym typeface="Lora"/>
              </a:rPr>
              <a:t>Power BI visuals SDK</a:t>
            </a:r>
            <a:endParaRPr sz="3200" b="1" dirty="0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D3D36591-F8EF-40EC-B161-B8D87FB092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44510" y="4905461"/>
            <a:ext cx="1512002" cy="216000"/>
          </a:xfrm>
          <a:prstGeom prst="rect">
            <a:avLst/>
          </a:prstGeom>
        </p:spPr>
      </p:pic>
      <p:sp>
        <p:nvSpPr>
          <p:cNvPr id="28" name="Oval 27">
            <a:extLst>
              <a:ext uri="{FF2B5EF4-FFF2-40B4-BE49-F238E27FC236}">
                <a16:creationId xmlns:a16="http://schemas.microsoft.com/office/drawing/2014/main" id="{10E072D3-7FFE-4C1B-B7AC-8AF5376333D0}"/>
              </a:ext>
            </a:extLst>
          </p:cNvPr>
          <p:cNvSpPr/>
          <p:nvPr/>
        </p:nvSpPr>
        <p:spPr>
          <a:xfrm>
            <a:off x="777592" y="590770"/>
            <a:ext cx="402110" cy="40211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b="1" dirty="0">
              <a:solidFill>
                <a:schemeClr val="tx1"/>
              </a:solidFill>
              <a:latin typeface="Quattrocento Sans" panose="020B0604020202020204" charset="0"/>
            </a:endParaRPr>
          </a:p>
        </p:txBody>
      </p:sp>
      <p:sp>
        <p:nvSpPr>
          <p:cNvPr id="12" name="Google Shape;125;p17">
            <a:extLst>
              <a:ext uri="{FF2B5EF4-FFF2-40B4-BE49-F238E27FC236}">
                <a16:creationId xmlns:a16="http://schemas.microsoft.com/office/drawing/2014/main" id="{D5FD376A-127D-4F28-9658-87EEBD770E40}"/>
              </a:ext>
            </a:extLst>
          </p:cNvPr>
          <p:cNvSpPr txBox="1">
            <a:spLocks/>
          </p:cNvSpPr>
          <p:nvPr/>
        </p:nvSpPr>
        <p:spPr>
          <a:xfrm>
            <a:off x="56158" y="4499638"/>
            <a:ext cx="1174008" cy="65793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76200">
              <a:lnSpc>
                <a:spcPct val="200000"/>
              </a:lnSpc>
              <a:spcBef>
                <a:spcPts val="600"/>
              </a:spcBef>
              <a:spcAft>
                <a:spcPts val="2000"/>
              </a:spcAft>
              <a:buClr>
                <a:srgbClr val="FFCD00"/>
              </a:buClr>
              <a:buSzPts val="2400"/>
            </a:pPr>
            <a:r>
              <a:rPr lang="en-GB" sz="1600" dirty="0">
                <a:latin typeface="Quattrocento Sans" panose="020B0604020202020204" charset="0"/>
                <a:hlinkClick r:id="rId5"/>
              </a:rPr>
              <a:t>Source</a:t>
            </a:r>
            <a:r>
              <a:rPr lang="en-GB" sz="1600" dirty="0">
                <a:latin typeface="Quattrocento Sans" panose="020B0604020202020204" charset="0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EBF1FA-F358-433A-9B4F-A1D3F1ED58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0120" y="1269604"/>
            <a:ext cx="7223760" cy="3154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0125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30"/>
          <p:cNvSpPr txBox="1">
            <a:spLocks noGrp="1"/>
          </p:cNvSpPr>
          <p:nvPr>
            <p:ph type="subTitle" idx="4294967295"/>
          </p:nvPr>
        </p:nvSpPr>
        <p:spPr>
          <a:xfrm>
            <a:off x="1261153" y="2093774"/>
            <a:ext cx="5021400" cy="139986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 b="1" i="1" dirty="0">
                <a:latin typeface="Lora"/>
                <a:ea typeface="Lora"/>
                <a:cs typeface="Lora"/>
                <a:sym typeface="Lora"/>
              </a:rPr>
              <a:t>Any </a:t>
            </a:r>
            <a:r>
              <a:rPr lang="en" sz="3600" b="1" i="1" dirty="0">
                <a:highlight>
                  <a:schemeClr val="accent1"/>
                </a:highlight>
                <a:latin typeface="Lora"/>
                <a:ea typeface="Lora"/>
                <a:cs typeface="Lora"/>
                <a:sym typeface="Lora"/>
              </a:rPr>
              <a:t>questions</a:t>
            </a:r>
            <a:r>
              <a:rPr lang="en" sz="3600" b="1" i="1" dirty="0">
                <a:latin typeface="Lora"/>
                <a:ea typeface="Lora"/>
                <a:cs typeface="Lora"/>
                <a:sym typeface="Lora"/>
              </a:rPr>
              <a:t> ?</a:t>
            </a:r>
            <a:endParaRPr sz="3600" b="1" i="1" dirty="0">
              <a:latin typeface="Lora"/>
              <a:ea typeface="Lora"/>
              <a:cs typeface="Lora"/>
              <a:sym typeface="Lora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1"/>
                </a:solidFill>
              </a:rPr>
              <a:t>You can find me at:</a:t>
            </a:r>
            <a:endParaRPr sz="1800" dirty="0">
              <a:solidFill>
                <a:schemeClr val="dk1"/>
              </a:solidFill>
            </a:endParaRPr>
          </a:p>
          <a:p>
            <a:pPr marL="114300" lvl="0" indent="0" algn="l" rtl="0">
              <a:spcBef>
                <a:spcPts val="600"/>
              </a:spcBef>
              <a:spcAft>
                <a:spcPts val="0"/>
              </a:spcAft>
              <a:buSzPts val="1800"/>
              <a:buNone/>
            </a:pPr>
            <a:endParaRPr sz="1800" dirty="0">
              <a:solidFill>
                <a:schemeClr val="dk1"/>
              </a:solidFill>
            </a:endParaRPr>
          </a:p>
        </p:txBody>
      </p:sp>
      <p:cxnSp>
        <p:nvCxnSpPr>
          <p:cNvPr id="323" name="Google Shape;323;p30"/>
          <p:cNvCxnSpPr/>
          <p:nvPr/>
        </p:nvCxnSpPr>
        <p:spPr>
          <a:xfrm>
            <a:off x="6450" y="1428750"/>
            <a:ext cx="23973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4" name="Google Shape;324;p30"/>
          <p:cNvSpPr txBox="1">
            <a:spLocks noGrp="1"/>
          </p:cNvSpPr>
          <p:nvPr>
            <p:ph type="ctrTitle" idx="4294967295"/>
          </p:nvPr>
        </p:nvSpPr>
        <p:spPr>
          <a:xfrm>
            <a:off x="2371625" y="816550"/>
            <a:ext cx="49080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Thanks!</a:t>
            </a:r>
            <a:endParaRPr sz="6000"/>
          </a:p>
        </p:txBody>
      </p:sp>
      <p:cxnSp>
        <p:nvCxnSpPr>
          <p:cNvPr id="325" name="Google Shape;325;p30"/>
          <p:cNvCxnSpPr/>
          <p:nvPr/>
        </p:nvCxnSpPr>
        <p:spPr>
          <a:xfrm>
            <a:off x="5589800" y="1428750"/>
            <a:ext cx="35541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6" name="Google Shape;326;p30"/>
          <p:cNvSpPr/>
          <p:nvPr/>
        </p:nvSpPr>
        <p:spPr>
          <a:xfrm>
            <a:off x="831925" y="859175"/>
            <a:ext cx="1139100" cy="1139100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7" name="Google Shape;327;p30"/>
          <p:cNvGrpSpPr/>
          <p:nvPr/>
        </p:nvGrpSpPr>
        <p:grpSpPr>
          <a:xfrm>
            <a:off x="1148888" y="1190759"/>
            <a:ext cx="505722" cy="475767"/>
            <a:chOff x="5972700" y="2330200"/>
            <a:chExt cx="411625" cy="387275"/>
          </a:xfrm>
        </p:grpSpPr>
        <p:sp>
          <p:nvSpPr>
            <p:cNvPr id="328" name="Google Shape;328;p30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30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1" name="Google Shape;1688;p51">
            <a:hlinkClick r:id="rId3"/>
            <a:extLst>
              <a:ext uri="{FF2B5EF4-FFF2-40B4-BE49-F238E27FC236}">
                <a16:creationId xmlns:a16="http://schemas.microsoft.com/office/drawing/2014/main" id="{93C7F9CF-2B0B-44F5-A2E3-031BE068CC6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27258" y="4750555"/>
            <a:ext cx="1334761" cy="320764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4F5FCDF-1819-4C41-80F7-0962EFCF0044}"/>
              </a:ext>
            </a:extLst>
          </p:cNvPr>
          <p:cNvSpPr txBox="1"/>
          <p:nvPr/>
        </p:nvSpPr>
        <p:spPr>
          <a:xfrm>
            <a:off x="4742846" y="4750555"/>
            <a:ext cx="2984412" cy="2866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6200" lvl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</a:pP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Presentation template by </a:t>
            </a:r>
            <a:r>
              <a:rPr lang="en-GB" sz="1200" u="sng" dirty="0" err="1">
                <a:solidFill>
                  <a:schemeClr val="tx1">
                    <a:lumMod val="50000"/>
                    <a:lumOff val="50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SlidesCarnival</a:t>
            </a:r>
            <a:endParaRPr lang="en-GB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Google Shape;118;p16">
            <a:extLst>
              <a:ext uri="{FF2B5EF4-FFF2-40B4-BE49-F238E27FC236}">
                <a16:creationId xmlns:a16="http://schemas.microsoft.com/office/drawing/2014/main" id="{566128CE-5761-4F6D-A583-03EEA7486532}"/>
              </a:ext>
            </a:extLst>
          </p:cNvPr>
          <p:cNvSpPr txBox="1">
            <a:spLocks/>
          </p:cNvSpPr>
          <p:nvPr/>
        </p:nvSpPr>
        <p:spPr>
          <a:xfrm>
            <a:off x="1459311" y="3631678"/>
            <a:ext cx="2002342" cy="40995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Bef>
                <a:spcPts val="600"/>
              </a:spcBef>
            </a:pPr>
            <a:r>
              <a:rPr lang="en-GB" dirty="0">
                <a:latin typeface="Quattrocento Sans" panose="020B0604020202020204" charset="0"/>
              </a:rPr>
              <a:t>Flavio </a:t>
            </a:r>
            <a:r>
              <a:rPr lang="en-GB" dirty="0" err="1">
                <a:latin typeface="Quattrocento Sans" panose="020B0604020202020204" charset="0"/>
              </a:rPr>
              <a:t>Meneses</a:t>
            </a:r>
            <a:endParaRPr lang="en-GB" dirty="0">
              <a:latin typeface="Quattrocento Sans" panose="020B0604020202020204" charset="0"/>
            </a:endParaRPr>
          </a:p>
        </p:txBody>
      </p:sp>
      <p:pic>
        <p:nvPicPr>
          <p:cNvPr id="15" name="Picture 16" descr="LinkedIn logo - Free logo icons">
            <a:extLst>
              <a:ext uri="{FF2B5EF4-FFF2-40B4-BE49-F238E27FC236}">
                <a16:creationId xmlns:a16="http://schemas.microsoft.com/office/drawing/2014/main" id="{570C7FCD-D2C0-49A6-A114-D4445C33D2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147" y="3650596"/>
            <a:ext cx="270247" cy="270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aphic 3" descr="Envelope outline">
            <a:extLst>
              <a:ext uri="{FF2B5EF4-FFF2-40B4-BE49-F238E27FC236}">
                <a16:creationId xmlns:a16="http://schemas.microsoft.com/office/drawing/2014/main" id="{7F344249-58E6-4F88-B7A2-591A3D94B4F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434903" y="3983740"/>
            <a:ext cx="382122" cy="382122"/>
          </a:xfrm>
          <a:prstGeom prst="rect">
            <a:avLst/>
          </a:prstGeom>
        </p:spPr>
      </p:pic>
      <p:sp>
        <p:nvSpPr>
          <p:cNvPr id="18" name="Google Shape;118;p16">
            <a:extLst>
              <a:ext uri="{FF2B5EF4-FFF2-40B4-BE49-F238E27FC236}">
                <a16:creationId xmlns:a16="http://schemas.microsoft.com/office/drawing/2014/main" id="{C62BB47F-4417-46AF-84F6-E2B0026F5C25}"/>
              </a:ext>
            </a:extLst>
          </p:cNvPr>
          <p:cNvSpPr txBox="1">
            <a:spLocks/>
          </p:cNvSpPr>
          <p:nvPr/>
        </p:nvSpPr>
        <p:spPr>
          <a:xfrm>
            <a:off x="1434903" y="3996464"/>
            <a:ext cx="2751964" cy="40995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Bef>
                <a:spcPts val="600"/>
              </a:spcBef>
            </a:pPr>
            <a:r>
              <a:rPr lang="en-GB" dirty="0">
                <a:latin typeface="Quattrocento Sans" panose="020B0604020202020204" charset="0"/>
              </a:rPr>
              <a:t>flavio@bievolution.co.uk</a:t>
            </a:r>
          </a:p>
        </p:txBody>
      </p:sp>
      <p:sp>
        <p:nvSpPr>
          <p:cNvPr id="16" name="Google Shape;118;p16">
            <a:extLst>
              <a:ext uri="{FF2B5EF4-FFF2-40B4-BE49-F238E27FC236}">
                <a16:creationId xmlns:a16="http://schemas.microsoft.com/office/drawing/2014/main" id="{EAD18806-8E0D-4618-A638-1EFD66BA64D0}"/>
              </a:ext>
            </a:extLst>
          </p:cNvPr>
          <p:cNvSpPr txBox="1">
            <a:spLocks/>
          </p:cNvSpPr>
          <p:nvPr/>
        </p:nvSpPr>
        <p:spPr>
          <a:xfrm>
            <a:off x="1489333" y="4365616"/>
            <a:ext cx="2751964" cy="40995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Bef>
                <a:spcPts val="600"/>
              </a:spcBef>
            </a:pPr>
            <a:r>
              <a:rPr lang="en-GB" sz="1400" dirty="0">
                <a:latin typeface="Quattrocento Sans" panose="020B0604020202020204" charset="0"/>
                <a:hlinkClick r:id="rId9"/>
              </a:rPr>
              <a:t>https://bievolution.co.uk/</a:t>
            </a:r>
            <a:endParaRPr lang="en-GB" dirty="0">
              <a:latin typeface="Quattrocento Sans" panose="020B0604020202020204" charset="0"/>
            </a:endParaRPr>
          </a:p>
        </p:txBody>
      </p:sp>
      <p:pic>
        <p:nvPicPr>
          <p:cNvPr id="3" name="Graphic 2" descr="Internet with solid fill">
            <a:extLst>
              <a:ext uri="{FF2B5EF4-FFF2-40B4-BE49-F238E27FC236}">
                <a16:creationId xmlns:a16="http://schemas.microsoft.com/office/drawing/2014/main" id="{E5C255A3-76D3-4605-8955-C738508BB9A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434903" y="4371307"/>
            <a:ext cx="389836" cy="38983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1" name="Google Shape;101;p14"/>
          <p:cNvCxnSpPr>
            <a:cxnSpLocks/>
          </p:cNvCxnSpPr>
          <p:nvPr/>
        </p:nvCxnSpPr>
        <p:spPr>
          <a:xfrm>
            <a:off x="6450" y="791825"/>
            <a:ext cx="913755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0" name="Google Shape;100;p14"/>
          <p:cNvSpPr txBox="1">
            <a:spLocks noGrp="1"/>
          </p:cNvSpPr>
          <p:nvPr>
            <p:ph type="subTitle" idx="4294967295"/>
          </p:nvPr>
        </p:nvSpPr>
        <p:spPr>
          <a:xfrm>
            <a:off x="1381252" y="366418"/>
            <a:ext cx="1210600" cy="573349"/>
          </a:xfrm>
          <a:prstGeom prst="rect">
            <a:avLst/>
          </a:prstGeom>
          <a:solidFill>
            <a:schemeClr val="bg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200" b="1" dirty="0">
                <a:latin typeface="Lora"/>
                <a:ea typeface="Lora"/>
                <a:cs typeface="Lora"/>
                <a:sym typeface="Lora"/>
              </a:rPr>
              <a:t>Intro</a:t>
            </a:r>
            <a:endParaRPr sz="3200" b="1" dirty="0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D3D36591-F8EF-40EC-B161-B8D87FB092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44510" y="4905461"/>
            <a:ext cx="1512002" cy="216000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C5D05903-29F0-422E-99EC-DAA1FFA89685}"/>
              </a:ext>
            </a:extLst>
          </p:cNvPr>
          <p:cNvGrpSpPr/>
          <p:nvPr/>
        </p:nvGrpSpPr>
        <p:grpSpPr>
          <a:xfrm>
            <a:off x="777592" y="590770"/>
            <a:ext cx="402110" cy="402110"/>
            <a:chOff x="777592" y="590770"/>
            <a:chExt cx="402110" cy="402110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10E072D3-7FFE-4C1B-B7AC-8AF5376333D0}"/>
                </a:ext>
              </a:extLst>
            </p:cNvPr>
            <p:cNvSpPr/>
            <p:nvPr/>
          </p:nvSpPr>
          <p:spPr>
            <a:xfrm>
              <a:off x="777592" y="590770"/>
              <a:ext cx="402110" cy="40211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 b="1" dirty="0">
                <a:solidFill>
                  <a:schemeClr val="tx1"/>
                </a:solidFill>
                <a:latin typeface="Quattrocento Sans" panose="020B0604020202020204" charset="0"/>
              </a:endParaRPr>
            </a:p>
          </p:txBody>
        </p:sp>
        <p:pic>
          <p:nvPicPr>
            <p:cNvPr id="23" name="Graphic 22" descr="Pin with solid fill">
              <a:extLst>
                <a:ext uri="{FF2B5EF4-FFF2-40B4-BE49-F238E27FC236}">
                  <a16:creationId xmlns:a16="http://schemas.microsoft.com/office/drawing/2014/main" id="{4499B31F-4B5F-4CC1-AFE2-C7CC0F2C387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16614" y="629792"/>
              <a:ext cx="311454" cy="311454"/>
            </a:xfrm>
            <a:prstGeom prst="rect">
              <a:avLst/>
            </a:prstGeom>
          </p:spPr>
        </p:pic>
      </p:grpSp>
      <p:sp>
        <p:nvSpPr>
          <p:cNvPr id="18" name="Google Shape;125;p17">
            <a:extLst>
              <a:ext uri="{FF2B5EF4-FFF2-40B4-BE49-F238E27FC236}">
                <a16:creationId xmlns:a16="http://schemas.microsoft.com/office/drawing/2014/main" id="{A2412FC8-3742-4DB7-BB1D-CB9B729CBD85}"/>
              </a:ext>
            </a:extLst>
          </p:cNvPr>
          <p:cNvSpPr txBox="1">
            <a:spLocks/>
          </p:cNvSpPr>
          <p:nvPr/>
        </p:nvSpPr>
        <p:spPr>
          <a:xfrm>
            <a:off x="1954924" y="1482041"/>
            <a:ext cx="6974665" cy="34234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381000">
              <a:lnSpc>
                <a:spcPct val="200000"/>
              </a:lnSpc>
              <a:spcBef>
                <a:spcPts val="600"/>
              </a:spcBef>
              <a:spcAft>
                <a:spcPts val="2000"/>
              </a:spcAft>
              <a:buClr>
                <a:srgbClr val="FFCD00"/>
              </a:buClr>
              <a:buSzPts val="2400"/>
              <a:buFont typeface="Arial"/>
              <a:buChar char="◉"/>
            </a:pPr>
            <a:r>
              <a:rPr lang="en-GB" sz="1600" dirty="0">
                <a:latin typeface="Quattrocento Sans" panose="020B0604020202020204" charset="0"/>
              </a:rPr>
              <a:t>I’m Flavio </a:t>
            </a:r>
            <a:r>
              <a:rPr lang="en-GB" sz="1600" dirty="0" err="1">
                <a:latin typeface="Quattrocento Sans" panose="020B0604020202020204" charset="0"/>
              </a:rPr>
              <a:t>Meneses</a:t>
            </a:r>
            <a:r>
              <a:rPr lang="en-GB" sz="1600" dirty="0">
                <a:latin typeface="Quattrocento Sans" panose="020B0604020202020204" charset="0"/>
              </a:rPr>
              <a:t>, originally from Portugal but have been living in Birmingham, UK since 2014;</a:t>
            </a:r>
          </a:p>
          <a:p>
            <a:pPr marL="457200" indent="-381000">
              <a:lnSpc>
                <a:spcPct val="200000"/>
              </a:lnSpc>
              <a:spcAft>
                <a:spcPts val="2000"/>
              </a:spcAft>
              <a:buClr>
                <a:schemeClr val="accent1"/>
              </a:buClr>
              <a:buSzPts val="2400"/>
              <a:buFont typeface="Arial"/>
              <a:buChar char="◉"/>
            </a:pPr>
            <a:r>
              <a:rPr lang="en-GB" sz="1600" dirty="0">
                <a:latin typeface="Quattrocento Sans" panose="020B0604020202020204" charset="0"/>
              </a:rPr>
              <a:t>BI Analyst for the engineering company Arup; I also write about  Power BI on my blog: </a:t>
            </a:r>
            <a:r>
              <a:rPr lang="en-GB" sz="1600" dirty="0">
                <a:latin typeface="Quattrocento Sans" panose="020B0604020202020204" charset="0"/>
                <a:hlinkClick r:id="rId7"/>
              </a:rPr>
              <a:t>https://bievolution.co.uk/</a:t>
            </a:r>
            <a:r>
              <a:rPr lang="en-GB" sz="1600" dirty="0">
                <a:latin typeface="Quattrocento Sans" panose="020B0604020202020204" charset="0"/>
              </a:rPr>
              <a:t> </a:t>
            </a:r>
          </a:p>
          <a:p>
            <a:pPr marL="457200" indent="-381000">
              <a:lnSpc>
                <a:spcPct val="200000"/>
              </a:lnSpc>
              <a:spcAft>
                <a:spcPts val="2000"/>
              </a:spcAft>
              <a:buClr>
                <a:schemeClr val="accent1"/>
              </a:buClr>
              <a:buSzPts val="2400"/>
              <a:buFont typeface="Arial"/>
              <a:buChar char="◉"/>
            </a:pPr>
            <a:r>
              <a:rPr lang="en-GB" sz="1600" dirty="0">
                <a:latin typeface="Quattrocento Sans" panose="020B0604020202020204" charset="0"/>
              </a:rPr>
              <a:t>Microsoft Certified Data Analyst Associate.</a:t>
            </a:r>
          </a:p>
          <a:p>
            <a:pPr>
              <a:lnSpc>
                <a:spcPct val="200000"/>
              </a:lnSpc>
              <a:spcBef>
                <a:spcPts val="600"/>
              </a:spcBef>
            </a:pPr>
            <a:endParaRPr lang="en-GB" sz="1600" dirty="0">
              <a:latin typeface="Quattrocento Sans" panose="020B0604020202020204" charset="0"/>
            </a:endParaRPr>
          </a:p>
        </p:txBody>
      </p:sp>
      <p:pic>
        <p:nvPicPr>
          <p:cNvPr id="19" name="Picture 18" descr="A person wearing glasses&#10;&#10;Description automatically generated with medium confidence">
            <a:extLst>
              <a:ext uri="{FF2B5EF4-FFF2-40B4-BE49-F238E27FC236}">
                <a16:creationId xmlns:a16="http://schemas.microsoft.com/office/drawing/2014/main" id="{ABD4023B-6971-48E7-8C2D-A6775A128271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49999"/>
          <a:stretch/>
        </p:blipFill>
        <p:spPr>
          <a:xfrm>
            <a:off x="404838" y="1460365"/>
            <a:ext cx="1135005" cy="1024146"/>
          </a:xfrm>
          <a:prstGeom prst="ellipse">
            <a:avLst/>
          </a:prstGeom>
          <a:ln w="190500" cap="rnd">
            <a:noFill/>
            <a:prstDash val="solid"/>
          </a:ln>
          <a:effectLst/>
        </p:spPr>
      </p:pic>
      <p:pic>
        <p:nvPicPr>
          <p:cNvPr id="1026" name="Picture 2" descr="Microsoft Certified: Data Analyst Associate - Credly">
            <a:extLst>
              <a:ext uri="{FF2B5EF4-FFF2-40B4-BE49-F238E27FC236}">
                <a16:creationId xmlns:a16="http://schemas.microsoft.com/office/drawing/2014/main" id="{BF35F485-1639-45EE-A12A-C5B3E21D92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636" y="2595490"/>
            <a:ext cx="699407" cy="699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4457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1" name="Google Shape;101;p14"/>
          <p:cNvCxnSpPr>
            <a:cxnSpLocks/>
          </p:cNvCxnSpPr>
          <p:nvPr/>
        </p:nvCxnSpPr>
        <p:spPr>
          <a:xfrm>
            <a:off x="6450" y="791825"/>
            <a:ext cx="913755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0" name="Google Shape;100;p14"/>
          <p:cNvSpPr txBox="1">
            <a:spLocks noGrp="1"/>
          </p:cNvSpPr>
          <p:nvPr>
            <p:ph type="subTitle" idx="4294967295"/>
          </p:nvPr>
        </p:nvSpPr>
        <p:spPr>
          <a:xfrm>
            <a:off x="1381251" y="366418"/>
            <a:ext cx="1620503" cy="573349"/>
          </a:xfrm>
          <a:prstGeom prst="rect">
            <a:avLst/>
          </a:prstGeom>
          <a:solidFill>
            <a:schemeClr val="bg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200" b="1" dirty="0">
                <a:latin typeface="Lora"/>
                <a:ea typeface="Lora"/>
                <a:cs typeface="Lora"/>
                <a:sym typeface="Lora"/>
              </a:rPr>
              <a:t>Agenda</a:t>
            </a:r>
            <a:endParaRPr sz="3200" b="1" dirty="0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D3D36591-F8EF-40EC-B161-B8D87FB092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44510" y="4905461"/>
            <a:ext cx="1512002" cy="216000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C5D05903-29F0-422E-99EC-DAA1FFA89685}"/>
              </a:ext>
            </a:extLst>
          </p:cNvPr>
          <p:cNvGrpSpPr/>
          <p:nvPr/>
        </p:nvGrpSpPr>
        <p:grpSpPr>
          <a:xfrm>
            <a:off x="777592" y="590770"/>
            <a:ext cx="402110" cy="402110"/>
            <a:chOff x="777592" y="590770"/>
            <a:chExt cx="402110" cy="402110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10E072D3-7FFE-4C1B-B7AC-8AF5376333D0}"/>
                </a:ext>
              </a:extLst>
            </p:cNvPr>
            <p:cNvSpPr/>
            <p:nvPr/>
          </p:nvSpPr>
          <p:spPr>
            <a:xfrm>
              <a:off x="777592" y="590770"/>
              <a:ext cx="402110" cy="40211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 b="1" dirty="0">
                <a:solidFill>
                  <a:schemeClr val="tx1"/>
                </a:solidFill>
                <a:latin typeface="Quattrocento Sans" panose="020B0604020202020204" charset="0"/>
              </a:endParaRPr>
            </a:p>
          </p:txBody>
        </p:sp>
        <p:pic>
          <p:nvPicPr>
            <p:cNvPr id="23" name="Graphic 22" descr="Pin with solid fill">
              <a:extLst>
                <a:ext uri="{FF2B5EF4-FFF2-40B4-BE49-F238E27FC236}">
                  <a16:creationId xmlns:a16="http://schemas.microsoft.com/office/drawing/2014/main" id="{4499B31F-4B5F-4CC1-AFE2-C7CC0F2C387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16614" y="629792"/>
              <a:ext cx="311454" cy="311454"/>
            </a:xfrm>
            <a:prstGeom prst="rect">
              <a:avLst/>
            </a:prstGeom>
          </p:spPr>
        </p:pic>
      </p:grpSp>
      <p:sp>
        <p:nvSpPr>
          <p:cNvPr id="52" name="Oval 51">
            <a:extLst>
              <a:ext uri="{FF2B5EF4-FFF2-40B4-BE49-F238E27FC236}">
                <a16:creationId xmlns:a16="http://schemas.microsoft.com/office/drawing/2014/main" id="{09B28513-4D17-48F5-ABC7-5649BA2DCB21}"/>
              </a:ext>
            </a:extLst>
          </p:cNvPr>
          <p:cNvSpPr/>
          <p:nvPr/>
        </p:nvSpPr>
        <p:spPr>
          <a:xfrm>
            <a:off x="785303" y="1412305"/>
            <a:ext cx="402110" cy="40211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b="1" dirty="0">
                <a:solidFill>
                  <a:schemeClr val="tx1"/>
                </a:solidFill>
                <a:latin typeface="Lora" pitchFamily="2" charset="0"/>
              </a:rPr>
              <a:t>1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E830A97-596A-4EB4-8A93-876373B39A3A}"/>
              </a:ext>
            </a:extLst>
          </p:cNvPr>
          <p:cNvSpPr txBox="1"/>
          <p:nvPr/>
        </p:nvSpPr>
        <p:spPr>
          <a:xfrm>
            <a:off x="1365827" y="1454415"/>
            <a:ext cx="38984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Quattrocento Sans" panose="020B0604020202020204" charset="0"/>
              </a:rPr>
              <a:t>Data visualisation principles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ED56A733-56FF-46E5-8B2E-92468ECFB1DD}"/>
              </a:ext>
            </a:extLst>
          </p:cNvPr>
          <p:cNvSpPr/>
          <p:nvPr/>
        </p:nvSpPr>
        <p:spPr>
          <a:xfrm>
            <a:off x="785303" y="2569701"/>
            <a:ext cx="402110" cy="40211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b="1" dirty="0">
                <a:solidFill>
                  <a:schemeClr val="tx1"/>
                </a:solidFill>
                <a:latin typeface="Lora" pitchFamily="2" charset="0"/>
              </a:rPr>
              <a:t>3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012417A-BF87-4A38-8F3F-8AC4E7B156C4}"/>
              </a:ext>
            </a:extLst>
          </p:cNvPr>
          <p:cNvSpPr txBox="1"/>
          <p:nvPr/>
        </p:nvSpPr>
        <p:spPr>
          <a:xfrm>
            <a:off x="1365827" y="2621923"/>
            <a:ext cx="38984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Quattrocento Sans" panose="020B0604020202020204" charset="0"/>
              </a:rPr>
              <a:t>Charticulator</a:t>
            </a:r>
            <a:endParaRPr lang="en-GB" dirty="0">
              <a:latin typeface="Quattrocento Sans" panose="020B0604020202020204" charset="0"/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F2F233CE-7A03-4E7B-A2F9-CFC86A583ADC}"/>
              </a:ext>
            </a:extLst>
          </p:cNvPr>
          <p:cNvSpPr/>
          <p:nvPr/>
        </p:nvSpPr>
        <p:spPr>
          <a:xfrm>
            <a:off x="785303" y="3148399"/>
            <a:ext cx="402110" cy="40211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b="1" dirty="0">
                <a:solidFill>
                  <a:schemeClr val="tx1"/>
                </a:solidFill>
                <a:latin typeface="Lora" pitchFamily="2" charset="0"/>
              </a:rPr>
              <a:t>4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AECCB11-847D-42F1-8A95-7941EED14DF9}"/>
              </a:ext>
            </a:extLst>
          </p:cNvPr>
          <p:cNvSpPr txBox="1"/>
          <p:nvPr/>
        </p:nvSpPr>
        <p:spPr>
          <a:xfrm>
            <a:off x="1365827" y="3198094"/>
            <a:ext cx="38984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Quattrocento Sans" panose="020B0604020202020204" charset="0"/>
              </a:rPr>
              <a:t>SVG elements </a:t>
            </a: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21A8D3A5-F20B-4120-9C01-ACD2150FB470}"/>
              </a:ext>
            </a:extLst>
          </p:cNvPr>
          <p:cNvSpPr/>
          <p:nvPr/>
        </p:nvSpPr>
        <p:spPr>
          <a:xfrm>
            <a:off x="785303" y="3727099"/>
            <a:ext cx="402110" cy="40211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b="1" dirty="0">
                <a:solidFill>
                  <a:schemeClr val="tx1"/>
                </a:solidFill>
                <a:latin typeface="Lora" pitchFamily="2" charset="0"/>
              </a:rPr>
              <a:t>5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8D3E6809-4D4C-4673-963A-4AF125BA2EAF}"/>
              </a:ext>
            </a:extLst>
          </p:cNvPr>
          <p:cNvSpPr txBox="1"/>
          <p:nvPr/>
        </p:nvSpPr>
        <p:spPr>
          <a:xfrm>
            <a:off x="1365827" y="3774265"/>
            <a:ext cx="38984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Quattrocento Sans" panose="020B0604020202020204" charset="0"/>
              </a:rPr>
              <a:t>Power BI visuals SDK</a:t>
            </a: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A5F4EF23-1EC1-4975-8FF2-0B69D5A6E7E5}"/>
              </a:ext>
            </a:extLst>
          </p:cNvPr>
          <p:cNvSpPr/>
          <p:nvPr/>
        </p:nvSpPr>
        <p:spPr>
          <a:xfrm>
            <a:off x="785303" y="1991003"/>
            <a:ext cx="402110" cy="40211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b="1" dirty="0">
                <a:solidFill>
                  <a:schemeClr val="tx1"/>
                </a:solidFill>
                <a:latin typeface="Lora" pitchFamily="2" charset="0"/>
              </a:rPr>
              <a:t>2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AB3003D-7BFF-499E-82EE-47526C2252CC}"/>
              </a:ext>
            </a:extLst>
          </p:cNvPr>
          <p:cNvSpPr txBox="1"/>
          <p:nvPr/>
        </p:nvSpPr>
        <p:spPr>
          <a:xfrm>
            <a:off x="1365827" y="2038169"/>
            <a:ext cx="38984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Quattrocento Sans" panose="020B0604020202020204" charset="0"/>
              </a:rPr>
              <a:t>Python and R scripts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5"/>
          <p:cNvSpPr txBox="1"/>
          <p:nvPr/>
        </p:nvSpPr>
        <p:spPr>
          <a:xfrm>
            <a:off x="1133975" y="2291150"/>
            <a:ext cx="543900" cy="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1</a:t>
            </a:r>
            <a:endParaRPr sz="2400" b="1" dirty="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316FE24-4BA8-4294-9CA9-B0746892EB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22224" y="2175641"/>
            <a:ext cx="5400181" cy="677682"/>
          </a:xfrm>
          <a:solidFill>
            <a:schemeClr val="bg1"/>
          </a:solidFill>
        </p:spPr>
        <p:txBody>
          <a:bodyPr/>
          <a:lstStyle/>
          <a:p>
            <a:r>
              <a:rPr lang="en-GB" dirty="0"/>
              <a:t>Data visualisation principles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A6DE208E-4C53-4922-BAAD-B8D4F69EF9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44510" y="4905461"/>
            <a:ext cx="1512002" cy="216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1" name="Google Shape;101;p14"/>
          <p:cNvCxnSpPr>
            <a:cxnSpLocks/>
          </p:cNvCxnSpPr>
          <p:nvPr/>
        </p:nvCxnSpPr>
        <p:spPr>
          <a:xfrm>
            <a:off x="6450" y="791825"/>
            <a:ext cx="913755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0" name="Google Shape;100;p14"/>
          <p:cNvSpPr txBox="1">
            <a:spLocks noGrp="1"/>
          </p:cNvSpPr>
          <p:nvPr>
            <p:ph type="subTitle" idx="4294967295"/>
          </p:nvPr>
        </p:nvSpPr>
        <p:spPr>
          <a:xfrm>
            <a:off x="1381251" y="366418"/>
            <a:ext cx="5782599" cy="573349"/>
          </a:xfrm>
          <a:prstGeom prst="rect">
            <a:avLst/>
          </a:prstGeom>
          <a:solidFill>
            <a:schemeClr val="bg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3200" b="1" dirty="0">
                <a:latin typeface="Lora"/>
                <a:ea typeface="Lora"/>
                <a:cs typeface="Lora"/>
                <a:sym typeface="Lora"/>
              </a:rPr>
              <a:t>Data visualisation principles</a:t>
            </a:r>
            <a:endParaRPr sz="3200" b="1" dirty="0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D3D36591-F8EF-40EC-B161-B8D87FB092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44510" y="4905461"/>
            <a:ext cx="1512002" cy="216000"/>
          </a:xfrm>
          <a:prstGeom prst="rect">
            <a:avLst/>
          </a:prstGeom>
        </p:spPr>
      </p:pic>
      <p:sp>
        <p:nvSpPr>
          <p:cNvPr id="28" name="Oval 27">
            <a:extLst>
              <a:ext uri="{FF2B5EF4-FFF2-40B4-BE49-F238E27FC236}">
                <a16:creationId xmlns:a16="http://schemas.microsoft.com/office/drawing/2014/main" id="{10E072D3-7FFE-4C1B-B7AC-8AF5376333D0}"/>
              </a:ext>
            </a:extLst>
          </p:cNvPr>
          <p:cNvSpPr/>
          <p:nvPr/>
        </p:nvSpPr>
        <p:spPr>
          <a:xfrm>
            <a:off x="777592" y="590770"/>
            <a:ext cx="402110" cy="40211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b="1" dirty="0">
              <a:solidFill>
                <a:schemeClr val="tx1"/>
              </a:solidFill>
              <a:latin typeface="Quattrocento Sans" panose="020B060402020202020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5EF156E-DF7F-48B1-A040-308242C131CB}"/>
              </a:ext>
            </a:extLst>
          </p:cNvPr>
          <p:cNvSpPr txBox="1"/>
          <p:nvPr/>
        </p:nvSpPr>
        <p:spPr>
          <a:xfrm>
            <a:off x="64485" y="4751572"/>
            <a:ext cx="7521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hlinkClick r:id="rId5"/>
              </a:rPr>
              <a:t>Source</a:t>
            </a:r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EB72820-F5E5-450E-B37D-946942ED91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2341" y="1140821"/>
            <a:ext cx="6596974" cy="3500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1016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1" name="Google Shape;101;p14"/>
          <p:cNvCxnSpPr>
            <a:cxnSpLocks/>
          </p:cNvCxnSpPr>
          <p:nvPr/>
        </p:nvCxnSpPr>
        <p:spPr>
          <a:xfrm>
            <a:off x="6450" y="791825"/>
            <a:ext cx="913755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0" name="Google Shape;100;p14"/>
          <p:cNvSpPr txBox="1">
            <a:spLocks noGrp="1"/>
          </p:cNvSpPr>
          <p:nvPr>
            <p:ph type="subTitle" idx="4294967295"/>
          </p:nvPr>
        </p:nvSpPr>
        <p:spPr>
          <a:xfrm>
            <a:off x="1381251" y="366418"/>
            <a:ext cx="5782599" cy="573349"/>
          </a:xfrm>
          <a:prstGeom prst="rect">
            <a:avLst/>
          </a:prstGeom>
          <a:solidFill>
            <a:schemeClr val="bg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3200" b="1" dirty="0">
                <a:latin typeface="Lora"/>
                <a:ea typeface="Lora"/>
                <a:cs typeface="Lora"/>
                <a:sym typeface="Lora"/>
              </a:rPr>
              <a:t>Data visualisation principles</a:t>
            </a:r>
            <a:endParaRPr sz="3200" b="1" dirty="0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D3D36591-F8EF-40EC-B161-B8D87FB092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44510" y="4905461"/>
            <a:ext cx="1512002" cy="216000"/>
          </a:xfrm>
          <a:prstGeom prst="rect">
            <a:avLst/>
          </a:prstGeom>
        </p:spPr>
      </p:pic>
      <p:sp>
        <p:nvSpPr>
          <p:cNvPr id="28" name="Oval 27">
            <a:extLst>
              <a:ext uri="{FF2B5EF4-FFF2-40B4-BE49-F238E27FC236}">
                <a16:creationId xmlns:a16="http://schemas.microsoft.com/office/drawing/2014/main" id="{10E072D3-7FFE-4C1B-B7AC-8AF5376333D0}"/>
              </a:ext>
            </a:extLst>
          </p:cNvPr>
          <p:cNvSpPr/>
          <p:nvPr/>
        </p:nvSpPr>
        <p:spPr>
          <a:xfrm>
            <a:off x="777592" y="590770"/>
            <a:ext cx="402110" cy="40211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b="1" dirty="0">
              <a:solidFill>
                <a:schemeClr val="tx1"/>
              </a:solidFill>
              <a:latin typeface="Quattrocento Sans" panose="020B060402020202020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9DA7A2F-90DE-4560-B43D-4F5D0110830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-1" b="2364"/>
          <a:stretch/>
        </p:blipFill>
        <p:spPr>
          <a:xfrm>
            <a:off x="1082264" y="1101800"/>
            <a:ext cx="5993300" cy="388806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5EF156E-DF7F-48B1-A040-308242C131CB}"/>
              </a:ext>
            </a:extLst>
          </p:cNvPr>
          <p:cNvSpPr txBox="1"/>
          <p:nvPr/>
        </p:nvSpPr>
        <p:spPr>
          <a:xfrm>
            <a:off x="64485" y="4751572"/>
            <a:ext cx="7521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hlinkClick r:id="rId6"/>
              </a:rPr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84245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1" name="Google Shape;101;p14"/>
          <p:cNvCxnSpPr>
            <a:cxnSpLocks/>
          </p:cNvCxnSpPr>
          <p:nvPr/>
        </p:nvCxnSpPr>
        <p:spPr>
          <a:xfrm>
            <a:off x="6450" y="791825"/>
            <a:ext cx="913755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0" name="Google Shape;100;p14"/>
          <p:cNvSpPr txBox="1">
            <a:spLocks noGrp="1"/>
          </p:cNvSpPr>
          <p:nvPr>
            <p:ph type="subTitle" idx="4294967295"/>
          </p:nvPr>
        </p:nvSpPr>
        <p:spPr>
          <a:xfrm>
            <a:off x="1381251" y="366418"/>
            <a:ext cx="5782599" cy="573349"/>
          </a:xfrm>
          <a:prstGeom prst="rect">
            <a:avLst/>
          </a:prstGeom>
          <a:solidFill>
            <a:schemeClr val="bg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3200" b="1" dirty="0">
                <a:latin typeface="Lora"/>
                <a:ea typeface="Lora"/>
                <a:cs typeface="Lora"/>
                <a:sym typeface="Lora"/>
              </a:rPr>
              <a:t>Data visualisation principles</a:t>
            </a:r>
            <a:endParaRPr sz="3200" b="1" dirty="0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D3D36591-F8EF-40EC-B161-B8D87FB092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44510" y="4905461"/>
            <a:ext cx="1512002" cy="216000"/>
          </a:xfrm>
          <a:prstGeom prst="rect">
            <a:avLst/>
          </a:prstGeom>
        </p:spPr>
      </p:pic>
      <p:sp>
        <p:nvSpPr>
          <p:cNvPr id="28" name="Oval 27">
            <a:extLst>
              <a:ext uri="{FF2B5EF4-FFF2-40B4-BE49-F238E27FC236}">
                <a16:creationId xmlns:a16="http://schemas.microsoft.com/office/drawing/2014/main" id="{10E072D3-7FFE-4C1B-B7AC-8AF5376333D0}"/>
              </a:ext>
            </a:extLst>
          </p:cNvPr>
          <p:cNvSpPr/>
          <p:nvPr/>
        </p:nvSpPr>
        <p:spPr>
          <a:xfrm>
            <a:off x="777592" y="590770"/>
            <a:ext cx="402110" cy="40211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b="1" dirty="0">
              <a:solidFill>
                <a:schemeClr val="tx1"/>
              </a:solidFill>
              <a:latin typeface="Quattrocento Sans" panose="020B060402020202020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5EF156E-DF7F-48B1-A040-308242C131CB}"/>
              </a:ext>
            </a:extLst>
          </p:cNvPr>
          <p:cNvSpPr txBox="1"/>
          <p:nvPr/>
        </p:nvSpPr>
        <p:spPr>
          <a:xfrm>
            <a:off x="64485" y="4751572"/>
            <a:ext cx="7521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hlinkClick r:id="rId5"/>
              </a:rPr>
              <a:t>Source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E0B857-249D-4CA0-BBEB-1DA350C731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06047" y="1069108"/>
            <a:ext cx="4844187" cy="3854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7602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5"/>
          <p:cNvSpPr txBox="1"/>
          <p:nvPr/>
        </p:nvSpPr>
        <p:spPr>
          <a:xfrm>
            <a:off x="1133975" y="2291150"/>
            <a:ext cx="543900" cy="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2</a:t>
            </a:r>
            <a:endParaRPr sz="2400" b="1" dirty="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316FE24-4BA8-4294-9CA9-B0746892EB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22224" y="2175641"/>
            <a:ext cx="3987591" cy="677682"/>
          </a:xfrm>
          <a:solidFill>
            <a:schemeClr val="bg1"/>
          </a:solidFill>
        </p:spPr>
        <p:txBody>
          <a:bodyPr/>
          <a:lstStyle/>
          <a:p>
            <a:r>
              <a:rPr lang="en-GB" dirty="0"/>
              <a:t>Python and R scripts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42DEFA1E-4A49-4CA3-999D-5AAF9A5C3A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44510" y="4905461"/>
            <a:ext cx="1512002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4975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1" name="Google Shape;101;p14"/>
          <p:cNvCxnSpPr>
            <a:cxnSpLocks/>
          </p:cNvCxnSpPr>
          <p:nvPr/>
        </p:nvCxnSpPr>
        <p:spPr>
          <a:xfrm>
            <a:off x="6450" y="791825"/>
            <a:ext cx="913755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0" name="Google Shape;100;p14"/>
          <p:cNvSpPr txBox="1">
            <a:spLocks noGrp="1"/>
          </p:cNvSpPr>
          <p:nvPr>
            <p:ph type="subTitle" idx="4294967295"/>
          </p:nvPr>
        </p:nvSpPr>
        <p:spPr>
          <a:xfrm>
            <a:off x="1381251" y="366418"/>
            <a:ext cx="4294335" cy="573349"/>
          </a:xfrm>
          <a:prstGeom prst="rect">
            <a:avLst/>
          </a:prstGeom>
          <a:solidFill>
            <a:schemeClr val="bg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3200" b="1" dirty="0">
                <a:latin typeface="Lora"/>
                <a:ea typeface="Lora"/>
                <a:cs typeface="Lora"/>
                <a:sym typeface="Lora"/>
              </a:rPr>
              <a:t>Python and R scripts</a:t>
            </a:r>
            <a:endParaRPr sz="3200" b="1" dirty="0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D3D36591-F8EF-40EC-B161-B8D87FB092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44510" y="4905461"/>
            <a:ext cx="1512002" cy="216000"/>
          </a:xfrm>
          <a:prstGeom prst="rect">
            <a:avLst/>
          </a:prstGeom>
        </p:spPr>
      </p:pic>
      <p:sp>
        <p:nvSpPr>
          <p:cNvPr id="28" name="Oval 27">
            <a:extLst>
              <a:ext uri="{FF2B5EF4-FFF2-40B4-BE49-F238E27FC236}">
                <a16:creationId xmlns:a16="http://schemas.microsoft.com/office/drawing/2014/main" id="{10E072D3-7FFE-4C1B-B7AC-8AF5376333D0}"/>
              </a:ext>
            </a:extLst>
          </p:cNvPr>
          <p:cNvSpPr/>
          <p:nvPr/>
        </p:nvSpPr>
        <p:spPr>
          <a:xfrm>
            <a:off x="777592" y="590770"/>
            <a:ext cx="402110" cy="40211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b="1" dirty="0">
              <a:solidFill>
                <a:schemeClr val="tx1"/>
              </a:solidFill>
              <a:latin typeface="Quattrocento Sans" panose="020B060402020202020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C073D1-8CBE-465E-A007-4F552B8116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8418" y="1101800"/>
            <a:ext cx="3525170" cy="3525170"/>
          </a:xfrm>
          <a:prstGeom prst="rect">
            <a:avLst/>
          </a:prstGeom>
        </p:spPr>
      </p:pic>
      <p:sp>
        <p:nvSpPr>
          <p:cNvPr id="12" name="Google Shape;125;p17">
            <a:extLst>
              <a:ext uri="{FF2B5EF4-FFF2-40B4-BE49-F238E27FC236}">
                <a16:creationId xmlns:a16="http://schemas.microsoft.com/office/drawing/2014/main" id="{D5FD376A-127D-4F28-9658-87EEBD770E40}"/>
              </a:ext>
            </a:extLst>
          </p:cNvPr>
          <p:cNvSpPr txBox="1">
            <a:spLocks/>
          </p:cNvSpPr>
          <p:nvPr/>
        </p:nvSpPr>
        <p:spPr>
          <a:xfrm>
            <a:off x="332450" y="1193935"/>
            <a:ext cx="2982835" cy="20375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76200">
              <a:lnSpc>
                <a:spcPct val="200000"/>
              </a:lnSpc>
              <a:spcBef>
                <a:spcPts val="600"/>
              </a:spcBef>
              <a:spcAft>
                <a:spcPts val="2000"/>
              </a:spcAft>
              <a:buClr>
                <a:srgbClr val="FFCD00"/>
              </a:buClr>
              <a:buSzPts val="2400"/>
            </a:pPr>
            <a:r>
              <a:rPr lang="en-GB" sz="1600" dirty="0">
                <a:latin typeface="Quattrocento Sans" panose="020B0604020202020204" charset="0"/>
              </a:rPr>
              <a:t>1. Installation guides from MS </a:t>
            </a:r>
            <a:r>
              <a:rPr lang="en-GB" sz="1600" dirty="0">
                <a:latin typeface="Quattrocento Sans" panose="020B0604020202020204" charset="0"/>
                <a:hlinkClick r:id="rId6"/>
              </a:rPr>
              <a:t>here</a:t>
            </a:r>
            <a:r>
              <a:rPr lang="en-GB" sz="1600" dirty="0">
                <a:latin typeface="Quattrocento Sans" panose="020B0604020202020204" charset="0"/>
              </a:rPr>
              <a:t>;</a:t>
            </a:r>
          </a:p>
          <a:p>
            <a:pPr marL="76200">
              <a:lnSpc>
                <a:spcPct val="200000"/>
              </a:lnSpc>
              <a:spcBef>
                <a:spcPts val="600"/>
              </a:spcBef>
              <a:spcAft>
                <a:spcPts val="2000"/>
              </a:spcAft>
              <a:buClr>
                <a:srgbClr val="FFCD00"/>
              </a:buClr>
              <a:buSzPts val="2400"/>
            </a:pPr>
            <a:r>
              <a:rPr lang="en-GB" sz="1600" dirty="0">
                <a:latin typeface="Quattrocento Sans" panose="020B0604020202020204" charset="0"/>
              </a:rPr>
              <a:t>2. Example from the Python “Seaborn” package. </a:t>
            </a:r>
            <a:r>
              <a:rPr lang="en-GB" sz="1600" dirty="0">
                <a:latin typeface="Quattrocento Sans" panose="020B0604020202020204" charset="0"/>
                <a:hlinkClick r:id="rId7"/>
              </a:rPr>
              <a:t>Source</a:t>
            </a:r>
            <a:r>
              <a:rPr lang="en-GB" sz="1600" dirty="0">
                <a:latin typeface="Quattrocento Sans" panose="020B060402020202020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54161169"/>
      </p:ext>
    </p:extLst>
  </p:cSld>
  <p:clrMapOvr>
    <a:masterClrMapping/>
  </p:clrMapOvr>
</p:sld>
</file>

<file path=ppt/theme/theme1.xml><?xml version="1.0" encoding="utf-8"?>
<a:theme xmlns:a="http://schemas.openxmlformats.org/drawingml/2006/main" name="Viola template">
  <a:themeElements>
    <a:clrScheme name="Custom 347">
      <a:dk1>
        <a:srgbClr val="000000"/>
      </a:dk1>
      <a:lt1>
        <a:srgbClr val="FFFFFF"/>
      </a:lt1>
      <a:dk2>
        <a:srgbClr val="8A8682"/>
      </a:dk2>
      <a:lt2>
        <a:srgbClr val="F0EEE9"/>
      </a:lt2>
      <a:accent1>
        <a:srgbClr val="FFCD00"/>
      </a:accent1>
      <a:accent2>
        <a:srgbClr val="F6921D"/>
      </a:accent2>
      <a:accent3>
        <a:srgbClr val="A7693A"/>
      </a:accent3>
      <a:accent4>
        <a:srgbClr val="D8D6D2"/>
      </a:accent4>
      <a:accent5>
        <a:srgbClr val="979593"/>
      </a:accent5>
      <a:accent6>
        <a:srgbClr val="6F6868"/>
      </a:accent6>
      <a:hlink>
        <a:srgbClr val="000000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280</Words>
  <Application>Microsoft Office PowerPoint</Application>
  <PresentationFormat>On-screen Show (16:9)</PresentationFormat>
  <Paragraphs>64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Lora</vt:lpstr>
      <vt:lpstr>Arial</vt:lpstr>
      <vt:lpstr>Quattrocento Sans</vt:lpstr>
      <vt:lpstr>Consolas</vt:lpstr>
      <vt:lpstr>Viola template</vt:lpstr>
      <vt:lpstr>Power BI Advanced Visuals</vt:lpstr>
      <vt:lpstr>PowerPoint Presentation</vt:lpstr>
      <vt:lpstr>PowerPoint Presentation</vt:lpstr>
      <vt:lpstr>Data visualisation principles</vt:lpstr>
      <vt:lpstr>PowerPoint Presentation</vt:lpstr>
      <vt:lpstr>PowerPoint Presentation</vt:lpstr>
      <vt:lpstr>PowerPoint Presentation</vt:lpstr>
      <vt:lpstr>Python and R scripts</vt:lpstr>
      <vt:lpstr>PowerPoint Presentation</vt:lpstr>
      <vt:lpstr>Charticulator</vt:lpstr>
      <vt:lpstr>PowerPoint Presentation</vt:lpstr>
      <vt:lpstr>SVG elements</vt:lpstr>
      <vt:lpstr>PowerPoint Presentation</vt:lpstr>
      <vt:lpstr>PowerPoint Presentation</vt:lpstr>
      <vt:lpstr>PowerPoint Presentation</vt:lpstr>
      <vt:lpstr>PowerPoint Presentation</vt:lpstr>
      <vt:lpstr>Power BI visuals SDK</vt:lpstr>
      <vt:lpstr>PowerPoint Presentation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 BI Advanced Visuals</dc:title>
  <cp:lastModifiedBy>Flavio Meneses</cp:lastModifiedBy>
  <cp:revision>16</cp:revision>
  <dcterms:modified xsi:type="dcterms:W3CDTF">2021-11-25T12:30:45Z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2fa3fd3-029b-403d-91b4-1dc930cb0e60_Enabled">
    <vt:lpwstr>true</vt:lpwstr>
  </property>
  <property fmtid="{D5CDD505-2E9C-101B-9397-08002B2CF9AE}" pid="3" name="MSIP_Label_82fa3fd3-029b-403d-91b4-1dc930cb0e60_SetDate">
    <vt:lpwstr>2021-11-25T12:30:36Z</vt:lpwstr>
  </property>
  <property fmtid="{D5CDD505-2E9C-101B-9397-08002B2CF9AE}" pid="4" name="MSIP_Label_82fa3fd3-029b-403d-91b4-1dc930cb0e60_Method">
    <vt:lpwstr>Standard</vt:lpwstr>
  </property>
  <property fmtid="{D5CDD505-2E9C-101B-9397-08002B2CF9AE}" pid="5" name="MSIP_Label_82fa3fd3-029b-403d-91b4-1dc930cb0e60_Name">
    <vt:lpwstr>82fa3fd3-029b-403d-91b4-1dc930cb0e60</vt:lpwstr>
  </property>
  <property fmtid="{D5CDD505-2E9C-101B-9397-08002B2CF9AE}" pid="6" name="MSIP_Label_82fa3fd3-029b-403d-91b4-1dc930cb0e60_SiteId">
    <vt:lpwstr>4ae48b41-0137-4599-8661-fc641fe77bea</vt:lpwstr>
  </property>
  <property fmtid="{D5CDD505-2E9C-101B-9397-08002B2CF9AE}" pid="7" name="MSIP_Label_82fa3fd3-029b-403d-91b4-1dc930cb0e60_ActionId">
    <vt:lpwstr>421e8d13-0a9d-4c5d-8414-a097aba38c3d</vt:lpwstr>
  </property>
  <property fmtid="{D5CDD505-2E9C-101B-9397-08002B2CF9AE}" pid="8" name="MSIP_Label_82fa3fd3-029b-403d-91b4-1dc930cb0e60_ContentBits">
    <vt:lpwstr>0</vt:lpwstr>
  </property>
</Properties>
</file>